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Shape 19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do Título</a:t>
            </a:r>
          </a:p>
        </p:txBody>
      </p:sp>
      <p:sp>
        <p:nvSpPr>
          <p:cNvPr id="12" name="Nível de Corpo Um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Nível de Corpo Um…"/>
          <p:cNvSpPr txBox="1"/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77875" indent="-333375" algn="ctr">
              <a:spcBef>
                <a:spcPts val="0"/>
              </a:spcBef>
              <a:defRPr i="1" sz="2400"/>
            </a:lvl2pPr>
            <a:lvl3pPr marL="1222375" indent="-333375" algn="ctr">
              <a:spcBef>
                <a:spcPts val="0"/>
              </a:spcBef>
              <a:defRPr i="1" sz="2400"/>
            </a:lvl3pPr>
            <a:lvl4pPr marL="1666875" indent="-333375" algn="ctr">
              <a:spcBef>
                <a:spcPts val="0"/>
              </a:spcBef>
              <a:defRPr i="1" sz="2400"/>
            </a:lvl4pPr>
            <a:lvl5pPr marL="2111375" indent="-333375" algn="ctr">
              <a:spcBef>
                <a:spcPts val="0"/>
              </a:spcBef>
              <a:defRPr i="1" sz="24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94" name="“Digite uma citação aqui.”"/>
          <p:cNvSpPr txBox="1"/>
          <p:nvPr>
            <p:ph type="body" sz="quarter" idx="13"/>
          </p:nvPr>
        </p:nvSpPr>
        <p:spPr>
          <a:xfrm>
            <a:off x="1270000" y="4267112"/>
            <a:ext cx="10464800" cy="609777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m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o do Título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Texto do Título</a:t>
            </a:r>
          </a:p>
        </p:txBody>
      </p:sp>
      <p:sp>
        <p:nvSpPr>
          <p:cNvPr id="118" name="Nível de Corpo Um…"/>
          <p:cNvSpPr txBox="1"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3200"/>
              </a:spcBef>
              <a:buSzPct val="75000"/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685800" indent="-342900">
              <a:spcBef>
                <a:spcPts val="3200"/>
              </a:spcBef>
              <a:buSzPct val="75000"/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028700" indent="-342900">
              <a:spcBef>
                <a:spcPts val="3200"/>
              </a:spcBef>
              <a:buSzPct val="75000"/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371600" indent="-342900">
              <a:spcBef>
                <a:spcPts val="3200"/>
              </a:spcBef>
              <a:buSzPct val="75000"/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714500" indent="-342900">
              <a:spcBef>
                <a:spcPts val="3200"/>
              </a:spcBef>
              <a:buSzPct val="75000"/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19" name="Número do Slide"/>
          <p:cNvSpPr txBox="1"/>
          <p:nvPr>
            <p:ph type="sldNum" sz="quarter" idx="2"/>
          </p:nvPr>
        </p:nvSpPr>
        <p:spPr>
          <a:xfrm>
            <a:off x="9046500" y="8905522"/>
            <a:ext cx="273608" cy="269239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o do Título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Texto do Título</a:t>
            </a:r>
          </a:p>
        </p:txBody>
      </p:sp>
      <p:sp>
        <p:nvSpPr>
          <p:cNvPr id="127" name="Nível de Corpo Um…"/>
          <p:cNvSpPr txBox="1"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 lIns="0" tIns="0" rIns="0" bIns="0"/>
          <a:lstStyle>
            <a:lvl1pPr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28" name="Número do Slide"/>
          <p:cNvSpPr txBox="1"/>
          <p:nvPr>
            <p:ph type="sldNum" sz="quarter" idx="2"/>
          </p:nvPr>
        </p:nvSpPr>
        <p:spPr>
          <a:xfrm>
            <a:off x="9046500" y="8905522"/>
            <a:ext cx="273608" cy="269239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o do Título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6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Texto do Título</a:t>
            </a:r>
          </a:p>
        </p:txBody>
      </p:sp>
      <p:sp>
        <p:nvSpPr>
          <p:cNvPr id="136" name="Nível de Corpo Um…"/>
          <p:cNvSpPr txBox="1"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7" name="Número do Slide"/>
          <p:cNvSpPr txBox="1"/>
          <p:nvPr>
            <p:ph type="sldNum" sz="quarter" idx="2"/>
          </p:nvPr>
        </p:nvSpPr>
        <p:spPr>
          <a:xfrm>
            <a:off x="9046500" y="8905522"/>
            <a:ext cx="273608" cy="269239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o do Título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Texto do Título</a:t>
            </a:r>
          </a:p>
        </p:txBody>
      </p:sp>
      <p:sp>
        <p:nvSpPr>
          <p:cNvPr id="145" name="Número do Slide"/>
          <p:cNvSpPr txBox="1"/>
          <p:nvPr>
            <p:ph type="sldNum" sz="quarter" idx="2"/>
          </p:nvPr>
        </p:nvSpPr>
        <p:spPr>
          <a:xfrm>
            <a:off x="9046500" y="8905522"/>
            <a:ext cx="273608" cy="269239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tângulo"/>
          <p:cNvSpPr/>
          <p:nvPr/>
        </p:nvSpPr>
        <p:spPr>
          <a:xfrm>
            <a:off x="-1" y="1036319"/>
            <a:ext cx="13004802" cy="153531"/>
          </a:xfrm>
          <a:prstGeom prst="rect">
            <a:avLst/>
          </a:prstGeom>
          <a:solidFill>
            <a:srgbClr val="0099CC"/>
          </a:solidFill>
          <a:ln w="12700">
            <a:miter lim="400000"/>
          </a:ln>
        </p:spPr>
        <p:txBody>
          <a:bodyPr lIns="50800" tIns="50800" rIns="50800" bIns="50800"/>
          <a:lstStyle/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3" name="Retângulo"/>
          <p:cNvSpPr/>
          <p:nvPr/>
        </p:nvSpPr>
        <p:spPr>
          <a:xfrm>
            <a:off x="-6776" y="1185332"/>
            <a:ext cx="13004805" cy="153531"/>
          </a:xfrm>
          <a:prstGeom prst="rect">
            <a:avLst/>
          </a:prstGeom>
          <a:solidFill>
            <a:srgbClr val="000066"/>
          </a:solidFill>
          <a:ln w="12700">
            <a:miter lim="400000"/>
          </a:ln>
        </p:spPr>
        <p:txBody>
          <a:bodyPr lIns="50800" tIns="50800" rIns="50800" bIns="50800"/>
          <a:lstStyle/>
          <a:p>
            <a:pPr algn="l" defTabSz="130048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4" name="Linha"/>
          <p:cNvSpPr/>
          <p:nvPr/>
        </p:nvSpPr>
        <p:spPr>
          <a:xfrm>
            <a:off x="9753599" y="-2"/>
            <a:ext cx="3" cy="562189"/>
          </a:xfrm>
          <a:prstGeom prst="line">
            <a:avLst/>
          </a:prstGeom>
          <a:ln w="38100">
            <a:solidFill>
              <a:srgbClr val="003366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5" name="Linha"/>
          <p:cNvSpPr/>
          <p:nvPr/>
        </p:nvSpPr>
        <p:spPr>
          <a:xfrm>
            <a:off x="-1" y="1345635"/>
            <a:ext cx="13004802" cy="2"/>
          </a:xfrm>
          <a:prstGeom prst="line">
            <a:avLst/>
          </a:prstGeom>
          <a:ln w="38100">
            <a:solidFill>
              <a:srgbClr val="003366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6" name="Linha"/>
          <p:cNvSpPr/>
          <p:nvPr/>
        </p:nvSpPr>
        <p:spPr>
          <a:xfrm>
            <a:off x="6807199" y="-2"/>
            <a:ext cx="2" cy="512518"/>
          </a:xfrm>
          <a:prstGeom prst="line">
            <a:avLst/>
          </a:prstGeom>
          <a:ln w="38100">
            <a:solidFill>
              <a:srgbClr val="003366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7" name="Planejamento Estratégico e Marketing Interativo…"/>
          <p:cNvSpPr txBox="1"/>
          <p:nvPr/>
        </p:nvSpPr>
        <p:spPr>
          <a:xfrm>
            <a:off x="562185" y="108373"/>
            <a:ext cx="6348874" cy="650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/>
          <a:p>
            <a:pPr algn="l" defTabSz="1300480">
              <a:defRPr sz="2000">
                <a:solidFill>
                  <a:srgbClr val="009900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t>Planejamento Estratégico e Marketing Interativo</a:t>
            </a:r>
          </a:p>
          <a:p>
            <a:pPr algn="l" defTabSz="1300480">
              <a:defRPr sz="1800">
                <a:solidFill>
                  <a:srgbClr val="333399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t>Gestão de Negócios, Mercados e Projetos Interativos</a:t>
            </a:r>
          </a:p>
        </p:txBody>
      </p:sp>
      <p:pic>
        <p:nvPicPr>
          <p:cNvPr id="158" name="igroup_educa_p" descr="igroup_educa_p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63767" y="178364"/>
            <a:ext cx="1939433" cy="736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4550" y="36124"/>
            <a:ext cx="1006971" cy="914401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I-MBA"/>
          <p:cNvSpPr txBox="1"/>
          <p:nvPr/>
        </p:nvSpPr>
        <p:spPr>
          <a:xfrm rot="16200000">
            <a:off x="-550223" y="306381"/>
            <a:ext cx="1535291" cy="434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defTabSz="1300480">
              <a:defRPr b="1" sz="2200">
                <a:solidFill>
                  <a:srgbClr val="29467B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I-MBA</a:t>
            </a:r>
          </a:p>
        </p:txBody>
      </p:sp>
      <p:sp>
        <p:nvSpPr>
          <p:cNvPr id="161" name="Gerando e Gerindo Conteúdo…"/>
          <p:cNvSpPr txBox="1"/>
          <p:nvPr/>
        </p:nvSpPr>
        <p:spPr>
          <a:xfrm>
            <a:off x="6807200" y="-108375"/>
            <a:ext cx="2946400" cy="968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/>
          <a:p>
            <a:pPr defTabSz="1300480">
              <a:defRPr sz="2200">
                <a:solidFill>
                  <a:srgbClr val="003366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t>Gerando e Gerindo Conteúdo</a:t>
            </a:r>
          </a:p>
          <a:p>
            <a:pPr defTabSz="1300480">
              <a:defRPr sz="1600">
                <a:solidFill>
                  <a:srgbClr val="009900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t>Vicente Tardin</a:t>
            </a:r>
          </a:p>
        </p:txBody>
      </p:sp>
      <p:sp>
        <p:nvSpPr>
          <p:cNvPr id="162" name="Número do Slide"/>
          <p:cNvSpPr txBox="1"/>
          <p:nvPr>
            <p:ph type="sldNum" sz="quarter" idx="2"/>
          </p:nvPr>
        </p:nvSpPr>
        <p:spPr>
          <a:xfrm>
            <a:off x="9970345" y="8886613"/>
            <a:ext cx="481778" cy="475675"/>
          </a:xfrm>
          <a:prstGeom prst="rect">
            <a:avLst/>
          </a:prstGeom>
        </p:spPr>
        <p:txBody>
          <a:bodyPr lIns="65022" tIns="65022" rIns="65022" bIns="65022"/>
          <a:lstStyle>
            <a:lvl1pPr algn="l" defTabSz="1300480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Forma"/>
          <p:cNvSpPr/>
          <p:nvPr/>
        </p:nvSpPr>
        <p:spPr>
          <a:xfrm>
            <a:off x="-1" y="1194364"/>
            <a:ext cx="4118189" cy="8559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FFFFCC"/>
              </a:gs>
              <a:gs pos="100000">
                <a:srgbClr val="FFCC00"/>
              </a:gs>
            </a:gsLst>
            <a:lin ang="16200000"/>
          </a:gradFill>
          <a:ln w="12700">
            <a:miter lim="400000"/>
          </a:ln>
        </p:spPr>
        <p:txBody>
          <a:bodyPr lIns="50800" tIns="50800" rIns="50800" bIns="50800"/>
          <a:lstStyle/>
          <a:p>
            <a:pPr algn="l" defTabSz="1300480">
              <a:defRPr sz="34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170" name="Número do Slide"/>
          <p:cNvSpPr txBox="1"/>
          <p:nvPr>
            <p:ph type="sldNum" sz="quarter" idx="2"/>
          </p:nvPr>
        </p:nvSpPr>
        <p:spPr>
          <a:xfrm>
            <a:off x="12281756" y="9016646"/>
            <a:ext cx="397926" cy="390174"/>
          </a:xfrm>
          <a:prstGeom prst="rect">
            <a:avLst/>
          </a:prstGeom>
        </p:spPr>
        <p:txBody>
          <a:bodyPr lIns="65475" tIns="65475" rIns="65475" bIns="65475" anchor="ctr"/>
          <a:lstStyle>
            <a:lvl1pPr algn="r" defTabSz="1300480">
              <a:defRPr sz="1800">
                <a:solidFill>
                  <a:srgbClr val="FF99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Forma"/>
          <p:cNvSpPr/>
          <p:nvPr/>
        </p:nvSpPr>
        <p:spPr>
          <a:xfrm>
            <a:off x="-1" y="1194364"/>
            <a:ext cx="4118189" cy="8559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FFFFCC"/>
              </a:gs>
              <a:gs pos="100000">
                <a:srgbClr val="FFCC00"/>
              </a:gs>
            </a:gsLst>
            <a:lin ang="16200000"/>
          </a:gradFill>
          <a:ln w="12700">
            <a:miter lim="400000"/>
          </a:ln>
        </p:spPr>
        <p:txBody>
          <a:bodyPr lIns="50800" tIns="50800" rIns="50800" bIns="50800"/>
          <a:lstStyle/>
          <a:p>
            <a:pPr algn="l" defTabSz="1300480">
              <a:defRPr sz="34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178" name="Texto do Título"/>
          <p:cNvSpPr txBox="1"/>
          <p:nvPr>
            <p:ph type="title"/>
          </p:nvPr>
        </p:nvSpPr>
        <p:spPr>
          <a:xfrm>
            <a:off x="4009812" y="866986"/>
            <a:ext cx="8669869" cy="1625602"/>
          </a:xfrm>
          <a:prstGeom prst="rect">
            <a:avLst/>
          </a:prstGeom>
        </p:spPr>
        <p:txBody>
          <a:bodyPr lIns="65475" tIns="65475" rIns="65475" bIns="65475"/>
          <a:lstStyle>
            <a:lvl1pPr algn="l" defTabSz="1300480">
              <a:lnSpc>
                <a:spcPct val="70000"/>
              </a:lnSpc>
              <a:defRPr b="1" sz="68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Texto do Título</a:t>
            </a:r>
          </a:p>
        </p:txBody>
      </p:sp>
      <p:sp>
        <p:nvSpPr>
          <p:cNvPr id="179" name="Nível de Corpo Um…"/>
          <p:cNvSpPr txBox="1"/>
          <p:nvPr>
            <p:ph type="body" idx="1"/>
          </p:nvPr>
        </p:nvSpPr>
        <p:spPr>
          <a:xfrm>
            <a:off x="4009812" y="2817705"/>
            <a:ext cx="8669869" cy="5852162"/>
          </a:xfrm>
          <a:prstGeom prst="rect">
            <a:avLst/>
          </a:prstGeom>
        </p:spPr>
        <p:txBody>
          <a:bodyPr lIns="65475" tIns="65475" rIns="65475" bIns="65475" anchor="t"/>
          <a:lstStyle>
            <a:lvl1pPr marL="465363" indent="-465363" defTabSz="1300480">
              <a:spcBef>
                <a:spcPts val="900"/>
              </a:spcBef>
              <a:buClr>
                <a:srgbClr val="FF9966"/>
              </a:buClr>
              <a:buSzPct val="50000"/>
              <a:buChar char="–"/>
              <a:defRPr sz="3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74834" indent="-417634" defTabSz="1300480">
              <a:spcBef>
                <a:spcPts val="900"/>
              </a:spcBef>
              <a:buClr>
                <a:srgbClr val="FF9966"/>
              </a:buClr>
              <a:buSzPct val="75000"/>
              <a:buChar char="u"/>
              <a:defRPr sz="3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6350" indent="-361950" defTabSz="1300480">
              <a:spcBef>
                <a:spcPts val="900"/>
              </a:spcBef>
              <a:buClr>
                <a:srgbClr val="FF9966"/>
              </a:buClr>
              <a:buSzPct val="65000"/>
              <a:buChar char="F"/>
              <a:defRPr sz="3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05938" indent="-434338" defTabSz="1300480">
              <a:spcBef>
                <a:spcPts val="900"/>
              </a:spcBef>
              <a:buClr>
                <a:srgbClr val="FF9966"/>
              </a:buClr>
              <a:buSzPct val="100000"/>
              <a:defRPr sz="3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11400" indent="-482600" defTabSz="1300480">
              <a:spcBef>
                <a:spcPts val="900"/>
              </a:spcBef>
              <a:buClr>
                <a:srgbClr val="FF9966"/>
              </a:buClr>
              <a:buSzPct val="100000"/>
              <a:buChar char="–"/>
              <a:defRPr sz="3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80" name="Número do Slide"/>
          <p:cNvSpPr txBox="1"/>
          <p:nvPr>
            <p:ph type="sldNum" sz="quarter" idx="2"/>
          </p:nvPr>
        </p:nvSpPr>
        <p:spPr>
          <a:xfrm>
            <a:off x="12281756" y="9016646"/>
            <a:ext cx="397926" cy="390174"/>
          </a:xfrm>
          <a:prstGeom prst="rect">
            <a:avLst/>
          </a:prstGeom>
        </p:spPr>
        <p:txBody>
          <a:bodyPr lIns="65475" tIns="65475" rIns="65475" bIns="65475" anchor="ctr"/>
          <a:lstStyle>
            <a:lvl1pPr algn="r" defTabSz="1300480">
              <a:defRPr sz="1800">
                <a:solidFill>
                  <a:srgbClr val="FF99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m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o do Título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do Título</a:t>
            </a:r>
          </a:p>
        </p:txBody>
      </p:sp>
      <p:sp>
        <p:nvSpPr>
          <p:cNvPr id="22" name="Nível de Corpo Um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Forma"/>
          <p:cNvSpPr/>
          <p:nvPr/>
        </p:nvSpPr>
        <p:spPr>
          <a:xfrm>
            <a:off x="-1" y="1194364"/>
            <a:ext cx="4118189" cy="8559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FFFFCC"/>
              </a:gs>
              <a:gs pos="100000">
                <a:srgbClr val="FFCC00"/>
              </a:gs>
            </a:gsLst>
            <a:lin ang="16200000"/>
          </a:gradFill>
          <a:ln w="12700">
            <a:miter lim="400000"/>
          </a:ln>
        </p:spPr>
        <p:txBody>
          <a:bodyPr lIns="50800" tIns="50800" rIns="50800" bIns="50800"/>
          <a:lstStyle/>
          <a:p>
            <a:pPr algn="l" defTabSz="1300480">
              <a:defRPr sz="34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188" name="Texto do Título"/>
          <p:cNvSpPr txBox="1"/>
          <p:nvPr>
            <p:ph type="title"/>
          </p:nvPr>
        </p:nvSpPr>
        <p:spPr>
          <a:xfrm>
            <a:off x="4009812" y="866986"/>
            <a:ext cx="8669869" cy="1625602"/>
          </a:xfrm>
          <a:prstGeom prst="rect">
            <a:avLst/>
          </a:prstGeom>
        </p:spPr>
        <p:txBody>
          <a:bodyPr lIns="65475" tIns="65475" rIns="65475" bIns="65475"/>
          <a:lstStyle>
            <a:lvl1pPr algn="l" defTabSz="1300480">
              <a:lnSpc>
                <a:spcPct val="70000"/>
              </a:lnSpc>
              <a:defRPr b="1" sz="68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Texto do Título</a:t>
            </a:r>
          </a:p>
        </p:txBody>
      </p:sp>
      <p:sp>
        <p:nvSpPr>
          <p:cNvPr id="189" name="Nível de Corpo Um…"/>
          <p:cNvSpPr txBox="1"/>
          <p:nvPr>
            <p:ph type="body" sz="quarter" idx="1"/>
          </p:nvPr>
        </p:nvSpPr>
        <p:spPr>
          <a:xfrm>
            <a:off x="4009812" y="2817705"/>
            <a:ext cx="4254660" cy="5852162"/>
          </a:xfrm>
          <a:prstGeom prst="rect">
            <a:avLst/>
          </a:prstGeom>
        </p:spPr>
        <p:txBody>
          <a:bodyPr lIns="65475" tIns="65475" rIns="65475" bIns="65475" anchor="t"/>
          <a:lstStyle>
            <a:lvl1pPr marL="465363" indent="-465363" defTabSz="1300480">
              <a:spcBef>
                <a:spcPts val="900"/>
              </a:spcBef>
              <a:buClr>
                <a:srgbClr val="FF9966"/>
              </a:buClr>
              <a:buSzPct val="50000"/>
              <a:buChar char="–"/>
              <a:defRPr sz="3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74834" indent="-417634" defTabSz="1300480">
              <a:spcBef>
                <a:spcPts val="900"/>
              </a:spcBef>
              <a:buClr>
                <a:srgbClr val="FF9966"/>
              </a:buClr>
              <a:buSzPct val="75000"/>
              <a:buChar char="u"/>
              <a:defRPr sz="3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6350" indent="-361950" defTabSz="1300480">
              <a:spcBef>
                <a:spcPts val="900"/>
              </a:spcBef>
              <a:buClr>
                <a:srgbClr val="FF9966"/>
              </a:buClr>
              <a:buSzPct val="65000"/>
              <a:buChar char="F"/>
              <a:defRPr sz="3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05938" indent="-434338" defTabSz="1300480">
              <a:spcBef>
                <a:spcPts val="900"/>
              </a:spcBef>
              <a:buClr>
                <a:srgbClr val="FF9966"/>
              </a:buClr>
              <a:buSzPct val="100000"/>
              <a:defRPr sz="3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11400" indent="-482600" defTabSz="1300480">
              <a:spcBef>
                <a:spcPts val="900"/>
              </a:spcBef>
              <a:buClr>
                <a:srgbClr val="FF9966"/>
              </a:buClr>
              <a:buSzPct val="100000"/>
              <a:buChar char="–"/>
              <a:defRPr sz="3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90" name="Número do Slide"/>
          <p:cNvSpPr txBox="1"/>
          <p:nvPr>
            <p:ph type="sldNum" sz="quarter" idx="2"/>
          </p:nvPr>
        </p:nvSpPr>
        <p:spPr>
          <a:xfrm>
            <a:off x="12281756" y="9016646"/>
            <a:ext cx="397926" cy="390174"/>
          </a:xfrm>
          <a:prstGeom prst="rect">
            <a:avLst/>
          </a:prstGeom>
        </p:spPr>
        <p:txBody>
          <a:bodyPr lIns="65475" tIns="65475" rIns="65475" bIns="65475" anchor="ctr"/>
          <a:lstStyle>
            <a:lvl1pPr algn="r" defTabSz="1300480">
              <a:defRPr sz="1800">
                <a:solidFill>
                  <a:srgbClr val="FF99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o Título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3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m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o do Título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Texto do Título</a:t>
            </a:r>
          </a:p>
        </p:txBody>
      </p:sp>
      <p:sp>
        <p:nvSpPr>
          <p:cNvPr id="40" name="Nível de Corpo Um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49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57" name="Nível de Corpo U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8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m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67" name="Nível de Corpo Um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8" name="Número do Slide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ível de Corpo Um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6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m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m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m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Texto do Título</a:t>
            </a:r>
          </a:p>
        </p:txBody>
      </p:sp>
      <p:sp>
        <p:nvSpPr>
          <p:cNvPr id="3" name="Nível de Corpo Um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4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5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br.blog.wordpress.com/2016/02/11/criando-um-projeto-editorial-encontre-seu-nicho-e-posicione-se-como-especialista-num-assunto/" TargetMode="Externa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br.blog.wordpress.com/2015/11/24/criando-um-projeto-editorial-conhecendo-melhor-sua-audiencia/" TargetMode="Externa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neilpatel.com/br/blog/seo-copywriting-como-escrever-conteudo-para-as-pessoas-e-otimizar-para-o-google/" TargetMode="External"/><Relationship Id="rId3" Type="http://schemas.openxmlformats.org/officeDocument/2006/relationships/hyperlink" Target="http://www.copyblogger.com/seo-copywriting/" TargetMode="Externa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backlinko.com/google-ranking-factors" TargetMode="Externa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quicksprout.com/the-advanced-guide-to-seo/" TargetMode="External"/><Relationship Id="rId3" Type="http://schemas.openxmlformats.org/officeDocument/2006/relationships/hyperlink" Target="https://neilpatel.com/br/blog/7-estrategias-comprovadas-para-aumentar-o-trafego-do-seu-blog-em-ate-206/" TargetMode="External"/><Relationship Id="rId4" Type="http://schemas.openxmlformats.org/officeDocument/2006/relationships/hyperlink" Target="https://neilpatel.com/br/blog/5-metricas-de-engajamento-para-aumentar-as-visitas-do-site/" TargetMode="Externa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neilpatel.com/br/blog/guia-passo-a-passo-para-integrar-palavras-chave-de-cauda-longa-dentro-de-posts-de-blog/" TargetMode="External"/><Relationship Id="rId3" Type="http://schemas.openxmlformats.org/officeDocument/2006/relationships/hyperlink" Target="https://neilpatel.com/br/blog/como-gerar-20-000-visitas-por-mes-com-a-busca-de-cauda-longa/" TargetMode="Externa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blog.hubspot.com/marketing/how-to-write-meta-description-ht" TargetMode="External"/><Relationship Id="rId3" Type="http://schemas.openxmlformats.org/officeDocument/2006/relationships/image" Target="../media/image6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entrepreneur.com/article/272531" TargetMode="External"/><Relationship Id="rId3" Type="http://schemas.openxmlformats.org/officeDocument/2006/relationships/hyperlink" Target="https://neilpatel.com/br/blog/10-dicas-de-seo-super-importantes-que-voce-precisa-saber/" TargetMode="External"/><Relationship Id="rId4" Type="http://schemas.openxmlformats.org/officeDocument/2006/relationships/hyperlink" Target="http://www.outrolado.com.br/2018/05/30/sansao-e-dalila-de-1949-retorna-restaurado/" TargetMode="External"/><Relationship Id="rId5" Type="http://schemas.openxmlformats.org/officeDocument/2006/relationships/hyperlink" Target="http://www.outrolado.com.br/2018/07/05/apple-tv-4k-ganha-suporte-para-dolby-vision-atmos/" TargetMode="Externa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quicksprout.com/2012/09/20/how-to-make-your-site-insanely-fast/" TargetMode="External"/><Relationship Id="rId3" Type="http://schemas.openxmlformats.org/officeDocument/2006/relationships/hyperlink" Target="http://www.sparringmind.com/speed-up-wordpress/" TargetMode="Externa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analytics.google.com/" TargetMode="External"/><Relationship Id="rId3" Type="http://schemas.openxmlformats.org/officeDocument/2006/relationships/hyperlink" Target="https://www.google.com/webmasters/tools/" TargetMode="External"/><Relationship Id="rId4" Type="http://schemas.openxmlformats.org/officeDocument/2006/relationships/image" Target="../media/image13.jpe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ordpress.org/plugins/all-in-one-seo-pack/" TargetMode="External"/><Relationship Id="rId3" Type="http://schemas.openxmlformats.org/officeDocument/2006/relationships/hyperlink" Target="https://yoast.com/wordpress/plugins/seo/" TargetMode="Externa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pixabay.com/" TargetMode="External"/><Relationship Id="rId3" Type="http://schemas.openxmlformats.org/officeDocument/2006/relationships/image" Target="../media/image9.png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pt.freeimages.com/" TargetMode="External"/><Relationship Id="rId3" Type="http://schemas.openxmlformats.org/officeDocument/2006/relationships/hyperlink" Target="https://pixabay.com/" TargetMode="External"/><Relationship Id="rId4" Type="http://schemas.openxmlformats.org/officeDocument/2006/relationships/hyperlink" Target="https://unsplash.com/" TargetMode="External"/><Relationship Id="rId5" Type="http://schemas.openxmlformats.org/officeDocument/2006/relationships/hyperlink" Target="https://morguefile.com/" TargetMode="External"/><Relationship Id="rId6" Type="http://schemas.openxmlformats.org/officeDocument/2006/relationships/hyperlink" Target="http://www.rgbstock.com/" TargetMode="External"/><Relationship Id="rId7" Type="http://schemas.openxmlformats.org/officeDocument/2006/relationships/hyperlink" Target="http://www.stockvault.net/" TargetMode="External"/><Relationship Id="rId8" Type="http://schemas.openxmlformats.org/officeDocument/2006/relationships/hyperlink" Target="https://www.pexels.com/" TargetMode="External"/><Relationship Id="rId9" Type="http://schemas.openxmlformats.org/officeDocument/2006/relationships/hyperlink" Target="http://www.everystockphoto.com/" TargetMode="External"/><Relationship Id="rId10" Type="http://schemas.openxmlformats.org/officeDocument/2006/relationships/hyperlink" Target="http://www.freephotosbank.com/" TargetMode="External"/><Relationship Id="rId11" Type="http://schemas.openxmlformats.org/officeDocument/2006/relationships/hyperlink" Target="https://www.dreamstime.com/" TargetMode="External"/><Relationship Id="rId12" Type="http://schemas.openxmlformats.org/officeDocument/2006/relationships/hyperlink" Target="http://www.freedigitalphotos.net/" TargetMode="External"/><Relationship Id="rId13" Type="http://schemas.openxmlformats.org/officeDocument/2006/relationships/hyperlink" Target="https://freerangestock.com/" TargetMode="External"/><Relationship Id="rId14" Type="http://schemas.openxmlformats.org/officeDocument/2006/relationships/image" Target="../media/image18.jpeg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outrolado.com.br" TargetMode="External"/><Relationship Id="rId3" Type="http://schemas.openxmlformats.org/officeDocument/2006/relationships/hyperlink" Target="mailto:vtardin@webinsider.com.br" TargetMode="External"/><Relationship Id="rId4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EO e marketing digital"/>
          <p:cNvSpPr txBox="1"/>
          <p:nvPr>
            <p:ph type="title"/>
          </p:nvPr>
        </p:nvSpPr>
        <p:spPr>
          <a:xfrm>
            <a:off x="1270000" y="6070600"/>
            <a:ext cx="10464800" cy="1422400"/>
          </a:xfrm>
          <a:prstGeom prst="rect">
            <a:avLst/>
          </a:prstGeom>
        </p:spPr>
        <p:txBody>
          <a:bodyPr/>
          <a:lstStyle>
            <a:lvl1pPr defTabSz="543305">
              <a:defRPr sz="7400"/>
            </a:lvl1pPr>
          </a:lstStyle>
          <a:p>
            <a:pPr/>
            <a:r>
              <a:t>SEO e marketing digital</a:t>
            </a:r>
          </a:p>
        </p:txBody>
      </p:sp>
      <p:sp>
        <p:nvSpPr>
          <p:cNvPr id="200" name="para jornalistas"/>
          <p:cNvSpPr txBox="1"/>
          <p:nvPr>
            <p:ph type="body" sz="quarter" idx="1"/>
          </p:nvPr>
        </p:nvSpPr>
        <p:spPr>
          <a:xfrm>
            <a:off x="1270000" y="7673651"/>
            <a:ext cx="10464800" cy="1130302"/>
          </a:xfrm>
          <a:prstGeom prst="rect">
            <a:avLst/>
          </a:prstGeom>
        </p:spPr>
        <p:txBody>
          <a:bodyPr/>
          <a:lstStyle/>
          <a:p>
            <a:pPr/>
            <a:r>
              <a:t>para jornalistas</a:t>
            </a:r>
          </a:p>
        </p:txBody>
      </p:sp>
      <p:pic>
        <p:nvPicPr>
          <p:cNvPr id="201" name="logo-outrolado-300x300.jpg" descr="logo-outrolado-300x30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37250" y="8597900"/>
            <a:ext cx="1130300" cy="1130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ugiro você ter um blog"/>
          <p:cNvSpPr txBox="1"/>
          <p:nvPr>
            <p:ph type="ctrTitle"/>
          </p:nvPr>
        </p:nvSpPr>
        <p:spPr>
          <a:xfrm>
            <a:off x="1021457" y="1638299"/>
            <a:ext cx="10961886" cy="2134942"/>
          </a:xfrm>
          <a:prstGeom prst="rect">
            <a:avLst/>
          </a:prstGeom>
        </p:spPr>
        <p:txBody>
          <a:bodyPr/>
          <a:lstStyle>
            <a:lvl1pPr defTabSz="560830">
              <a:defRPr sz="7600"/>
            </a:lvl1pPr>
          </a:lstStyle>
          <a:p>
            <a:pPr/>
            <a:r>
              <a:t>Sugiro você ter um blog</a:t>
            </a:r>
          </a:p>
        </p:txBody>
      </p:sp>
      <p:sp>
        <p:nvSpPr>
          <p:cNvPr id="229" name="A sua apresentação comercial e profissional"/>
          <p:cNvSpPr txBox="1"/>
          <p:nvPr>
            <p:ph type="subTitle" sz="quarter" idx="1"/>
          </p:nvPr>
        </p:nvSpPr>
        <p:spPr>
          <a:xfrm>
            <a:off x="1270000" y="4311650"/>
            <a:ext cx="10464800" cy="1130300"/>
          </a:xfrm>
          <a:prstGeom prst="rect">
            <a:avLst/>
          </a:prstGeom>
        </p:spPr>
        <p:txBody>
          <a:bodyPr/>
          <a:lstStyle/>
          <a:p>
            <a:pPr/>
            <a:r>
              <a:t>A sua apresentação comercial e profissional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logo-outrolado-300x300.jpg" descr="logo-outrolado-300x30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37250" y="8597900"/>
            <a:ext cx="1130300" cy="113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pagina-outrolado.jpg" descr="pagina-outrolad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14868" y="113954"/>
            <a:ext cx="7175064" cy="95256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logo-outrolado-300x300.jpg" descr="logo-outrolado-300x30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37250" y="8597900"/>
            <a:ext cx="1130300" cy="113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outrolado-captura.jpg" descr="outrolado-captura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86560" y="969653"/>
            <a:ext cx="8631679" cy="76152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O seu projeto editoria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 seu projeto editorial</a:t>
            </a:r>
          </a:p>
        </p:txBody>
      </p:sp>
      <p:sp>
        <p:nvSpPr>
          <p:cNvPr id="238" name="Além de sua presença em redes sociais, é bom ter um blog ou site…"/>
          <p:cNvSpPr txBox="1"/>
          <p:nvPr>
            <p:ph type="body" idx="1"/>
          </p:nvPr>
        </p:nvSpPr>
        <p:spPr>
          <a:xfrm>
            <a:off x="952500" y="2273300"/>
            <a:ext cx="11099800" cy="6286500"/>
          </a:xfrm>
          <a:prstGeom prst="rect">
            <a:avLst/>
          </a:prstGeom>
        </p:spPr>
        <p:txBody>
          <a:bodyPr/>
          <a:lstStyle/>
          <a:p>
            <a:pPr/>
            <a:r>
              <a:t>Além de sua presença em redes sociais, é bom ter um blog ou site</a:t>
            </a:r>
          </a:p>
          <a:p>
            <a:pPr/>
            <a:r>
              <a:t>Você é bom em algum assunto?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rojeto editoria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Projeto editorial</a:t>
            </a:r>
          </a:p>
        </p:txBody>
      </p:sp>
      <p:sp>
        <p:nvSpPr>
          <p:cNvPr id="241" name="Perfis em redes e posts em blogs são tão importantes quanto a mídia tradicional…"/>
          <p:cNvSpPr txBox="1"/>
          <p:nvPr>
            <p:ph type="body" idx="1"/>
          </p:nvPr>
        </p:nvSpPr>
        <p:spPr>
          <a:xfrm>
            <a:off x="952500" y="2311400"/>
            <a:ext cx="11099800" cy="6286500"/>
          </a:xfrm>
          <a:prstGeom prst="rect">
            <a:avLst/>
          </a:prstGeom>
        </p:spPr>
        <p:txBody>
          <a:bodyPr/>
          <a:lstStyle/>
          <a:p>
            <a:pPr/>
            <a:r>
              <a:t>Perfis em redes e posts em blogs são tão importantes quanto a mídia tradicional</a:t>
            </a:r>
          </a:p>
          <a:p>
            <a:pPr/>
            <a:r>
              <a:t>Moda, tecnologia, turismo - escolha o seu nicho</a:t>
            </a:r>
          </a:p>
          <a:p>
            <a:pPr/>
            <a:r>
              <a:t>Tem espaço — apertado, mas tem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ara onde você quer ir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00"/>
            </a:lvl1pPr>
          </a:lstStyle>
          <a:p>
            <a:pPr/>
            <a:r>
              <a:t>Para onde você quer ir?</a:t>
            </a:r>
          </a:p>
        </p:txBody>
      </p:sp>
      <p:sp>
        <p:nvSpPr>
          <p:cNvPr id="244" name="Comercialmente. Use o blog como referência central do seu trabalho e seus serviços (painel solar, tradução, planilhas etc.)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Comercialmente</a:t>
            </a:r>
            <a:r>
              <a:rPr b="0"/>
              <a:t>. Use o blog como referência central do seu trabalho e seus serviços (painel solar, tradução, planilhas etc.)</a:t>
            </a:r>
            <a:endParaRPr b="0"/>
          </a:p>
          <a:p>
            <a:pPr>
              <a:defRPr b="1"/>
            </a:pPr>
            <a:r>
              <a:t>Profissionalmente</a:t>
            </a:r>
            <a:r>
              <a:rPr b="0"/>
              <a:t>. Use o blog para transmitir uma ideia do que você faz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Encontre seu nich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Encontre seu nicho</a:t>
            </a:r>
          </a:p>
        </p:txBody>
      </p:sp>
      <p:sp>
        <p:nvSpPr>
          <p:cNvPr id="247" name="Sim, é possível tornar-se um especialista em determinado assunto, montar um projeto editorial e estruturar o conteúdo de seu blo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Sim, é possível tornar-se um especialista em determinado assunto, montar um projeto editorial e estruturar o conteúdo de seu blog</a:t>
            </a:r>
          </a:p>
          <a:p>
            <a:pPr>
              <a:defRPr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https://br.blog.wordpress.com/2016/02/11/criando-um-projeto-editorial-encontre-seu-nicho-e-posicione-se-como-especialista-num-assunto/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Entenda o seu públic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Entenda o seu público</a:t>
            </a:r>
          </a:p>
        </p:txBody>
      </p:sp>
      <p:sp>
        <p:nvSpPr>
          <p:cNvPr id="250" name="Ferramentas ajudam a analisar seu público alvo e criar uma persona para direcionar a produção de conteúd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Ferramentas ajudam a analisar seu público alvo e criar uma persona para direcionar a produção de conteúdo</a:t>
            </a:r>
          </a:p>
          <a:p>
            <a:pPr/>
            <a:r>
              <a:t>O objetivo é atrair mais visitantes, leitores e clientes</a:t>
            </a:r>
          </a:p>
          <a:p>
            <a:pPr>
              <a:defRPr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https://br.blog.wordpress.com/2015/11/24/criando-um-projeto-editorial-conhecendo-melhor-sua-audiencia/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ua produçã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Sua produção</a:t>
            </a:r>
          </a:p>
        </p:txBody>
      </p:sp>
      <p:sp>
        <p:nvSpPr>
          <p:cNvPr id="253" name="Qual seria a quantidade ideal de conteúdo novo produzido por um mês para o seu projeto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Qual seria a quantidade ideal de conteúdo novo produzido por um mês para o seu projeto?</a:t>
            </a:r>
          </a:p>
          <a:p>
            <a:pPr/>
            <a:r>
              <a:t>Eu tenho condições de </a:t>
            </a:r>
            <a:r>
              <a:rPr b="1"/>
              <a:t>produzir</a:t>
            </a:r>
            <a:r>
              <a:t> esse volume de conteúdo?</a:t>
            </a:r>
          </a:p>
          <a:p>
            <a:pPr/>
            <a:r>
              <a:t>Cada conteúdo novo seu deve ensinar alguma coisa ou compartilhar algo interessante</a:t>
            </a:r>
          </a:p>
          <a:p>
            <a:pPr/>
            <a:r>
              <a:t>Reforçar sua posição de autoridade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Agora respond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Agora responda</a:t>
            </a:r>
          </a:p>
        </p:txBody>
      </p:sp>
      <p:sp>
        <p:nvSpPr>
          <p:cNvPr id="256" name="OK, você tem um projeto editoria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OK, você tem um projeto editorial</a:t>
            </a:r>
          </a:p>
          <a:p>
            <a:pPr/>
            <a:r>
              <a:t>Para quem é? Quem é seu cliente?</a:t>
            </a:r>
          </a:p>
          <a:p>
            <a:pPr/>
            <a:r>
              <a:t>Qual a reação que você deseja provocar nele com o seu conteúdo?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Um caminho para você…"/>
          <p:cNvSpPr txBox="1"/>
          <p:nvPr>
            <p:ph type="title"/>
          </p:nvPr>
        </p:nvSpPr>
        <p:spPr>
          <a:xfrm>
            <a:off x="-164283" y="6528530"/>
            <a:ext cx="13333366" cy="1422402"/>
          </a:xfrm>
          <a:prstGeom prst="rect">
            <a:avLst/>
          </a:prstGeom>
        </p:spPr>
        <p:txBody>
          <a:bodyPr/>
          <a:lstStyle/>
          <a:p>
            <a:pPr defTabSz="362204">
              <a:defRPr sz="4300"/>
            </a:pPr>
            <a:r>
              <a:t>Um caminho para você </a:t>
            </a:r>
          </a:p>
          <a:p>
            <a:pPr defTabSz="362204">
              <a:defRPr sz="4300"/>
            </a:pPr>
            <a:r>
              <a:t>criar a sua publicação</a:t>
            </a:r>
          </a:p>
        </p:txBody>
      </p:sp>
      <p:sp>
        <p:nvSpPr>
          <p:cNvPr id="204" name="e chegar a um lugar bom"/>
          <p:cNvSpPr txBox="1"/>
          <p:nvPr>
            <p:ph type="body" sz="quarter" idx="1"/>
          </p:nvPr>
        </p:nvSpPr>
        <p:spPr>
          <a:xfrm>
            <a:off x="1270000" y="8207051"/>
            <a:ext cx="10464800" cy="113030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e chegar a um lugar bom</a:t>
            </a:r>
          </a:p>
        </p:txBody>
      </p:sp>
      <p:pic>
        <p:nvPicPr>
          <p:cNvPr id="205" name="trilha_mineral.jpg" descr="trilha_minera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1944" y="571500"/>
            <a:ext cx="5700913" cy="57009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As suas persona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As suas personas</a:t>
            </a:r>
          </a:p>
        </p:txBody>
      </p:sp>
      <p:sp>
        <p:nvSpPr>
          <p:cNvPr id="259" name="Aqueles que vão contratar os seus serviços…"/>
          <p:cNvSpPr txBox="1"/>
          <p:nvPr/>
        </p:nvSpPr>
        <p:spPr>
          <a:xfrm>
            <a:off x="2534494" y="6633667"/>
            <a:ext cx="7935811" cy="829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3375" indent="-333375" algn="l">
              <a:buSzPct val="145000"/>
              <a:buChar char="•"/>
              <a:defRPr>
                <a:latin typeface="+mj-lt"/>
                <a:ea typeface="+mj-ea"/>
                <a:cs typeface="+mj-cs"/>
                <a:sym typeface="Helvetica Neue"/>
              </a:defRPr>
            </a:pPr>
            <a:r>
              <a:t>Aqueles que vão contratar os seus serviços</a:t>
            </a:r>
          </a:p>
          <a:p>
            <a:pPr marL="333375" indent="-333375" algn="l">
              <a:buSzPct val="145000"/>
              <a:buChar char="•"/>
              <a:defRPr>
                <a:latin typeface="+mj-lt"/>
                <a:ea typeface="+mj-ea"/>
                <a:cs typeface="+mj-cs"/>
                <a:sym typeface="Helvetica Neue"/>
              </a:defRPr>
            </a:pPr>
            <a:r>
              <a:t>Aqueles que vão considerar você um especialista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11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O cliente perfeito</a:t>
            </a:r>
          </a:p>
        </p:txBody>
      </p:sp>
      <p:sp>
        <p:nvSpPr>
          <p:cNvPr id="262" name="Shape 118"/>
          <p:cNvSpPr txBox="1"/>
          <p:nvPr>
            <p:ph type="body" idx="1"/>
          </p:nvPr>
        </p:nvSpPr>
        <p:spPr>
          <a:xfrm>
            <a:off x="1480885" y="2296134"/>
            <a:ext cx="10465728" cy="6286503"/>
          </a:xfrm>
          <a:prstGeom prst="rect">
            <a:avLst/>
          </a:prstGeom>
        </p:spPr>
        <p:txBody>
          <a:bodyPr/>
          <a:lstStyle/>
          <a:p>
            <a:pPr/>
            <a:r>
              <a:t>Personas são representações simplificadas dos clientes ideais de uma empresa</a:t>
            </a:r>
            <a:endParaRPr sz="1800"/>
          </a:p>
          <a:p>
            <a:pPr/>
            <a:r>
              <a:t>Personagem criado para ajudar a compreender melhor quem é o cliente e do que ele precisa</a:t>
            </a:r>
          </a:p>
          <a:p>
            <a:pPr/>
            <a:r>
              <a:t>A persona do IDG Now em 1997…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O seu cliente ideal existe"/>
          <p:cNvSpPr txBox="1"/>
          <p:nvPr>
            <p:ph type="title"/>
          </p:nvPr>
        </p:nvSpPr>
        <p:spPr>
          <a:xfrm>
            <a:off x="952500" y="634999"/>
            <a:ext cx="10293499" cy="1457675"/>
          </a:xfrm>
          <a:prstGeom prst="rect">
            <a:avLst/>
          </a:prstGeom>
        </p:spPr>
        <p:txBody>
          <a:bodyPr/>
          <a:lstStyle/>
          <a:p>
            <a:pPr/>
            <a:r>
              <a:t>O seu cliente ideal existe</a:t>
            </a:r>
          </a:p>
        </p:txBody>
      </p:sp>
      <p:sp>
        <p:nvSpPr>
          <p:cNvPr id="265" name="Descreva o seu cliente ideal…"/>
          <p:cNvSpPr txBox="1"/>
          <p:nvPr>
            <p:ph type="body" sz="quarter" idx="1"/>
          </p:nvPr>
        </p:nvSpPr>
        <p:spPr>
          <a:xfrm>
            <a:off x="558800" y="3517900"/>
            <a:ext cx="5334000" cy="4114800"/>
          </a:xfrm>
          <a:prstGeom prst="rect">
            <a:avLst/>
          </a:prstGeom>
        </p:spPr>
        <p:txBody>
          <a:bodyPr/>
          <a:lstStyle/>
          <a:p>
            <a:pPr marL="513952" indent="-513952" algn="l">
              <a:buSzPct val="145000"/>
              <a:buChar char="•"/>
            </a:pPr>
          </a:p>
          <a:p>
            <a:pPr marL="513952" indent="-513952" algn="l">
              <a:buSzPct val="145000"/>
              <a:buChar char="•"/>
            </a:pPr>
            <a:r>
              <a:t>Descreva o seu cliente ideal</a:t>
            </a:r>
          </a:p>
          <a:p>
            <a:pPr marL="513952" indent="-513952" algn="l">
              <a:buSzPct val="145000"/>
              <a:buChar char="•"/>
            </a:pPr>
          </a:p>
          <a:p>
            <a:pPr marL="513952" indent="-513952" algn="l">
              <a:buSzPct val="145000"/>
              <a:buChar char="•"/>
            </a:pPr>
            <a:r>
              <a:t>Como ele vai te encontrar?</a:t>
            </a:r>
          </a:p>
        </p:txBody>
      </p:sp>
      <p:pic>
        <p:nvPicPr>
          <p:cNvPr id="266" name="women-1209678_640.jpg" descr="women-1209678_64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66038" y="3746774"/>
            <a:ext cx="5494162" cy="36570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11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3">
              <a:defRPr b="1" sz="77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Quem você quer atrair?</a:t>
            </a:r>
          </a:p>
        </p:txBody>
      </p:sp>
      <p:sp>
        <p:nvSpPr>
          <p:cNvPr id="269" name="Shape 111"/>
          <p:cNvSpPr txBox="1"/>
          <p:nvPr>
            <p:ph type="body" idx="1"/>
          </p:nvPr>
        </p:nvSpPr>
        <p:spPr>
          <a:xfrm>
            <a:off x="952500" y="2349500"/>
            <a:ext cx="11099800" cy="6286500"/>
          </a:xfrm>
          <a:prstGeom prst="rect">
            <a:avLst/>
          </a:prstGeom>
        </p:spPr>
        <p:txBody>
          <a:bodyPr/>
          <a:lstStyle/>
          <a:p>
            <a:pPr/>
            <a:r>
              <a:t>No marketing de conteúdo, o conceito de persona (buyer persona) é fundamental</a:t>
            </a:r>
          </a:p>
          <a:p>
            <a:pPr/>
            <a:r>
              <a:t>Determina a audiência que desejamos atrair</a:t>
            </a:r>
          </a:p>
          <a:p>
            <a:pPr/>
            <a:r>
              <a:t>A profundidade do conteúdo que devemos produzir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11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O que ele deseja saber</a:t>
            </a:r>
          </a:p>
        </p:txBody>
      </p:sp>
      <p:sp>
        <p:nvSpPr>
          <p:cNvPr id="272" name="Shape 111"/>
          <p:cNvSpPr txBox="1"/>
          <p:nvPr>
            <p:ph type="body" idx="1"/>
          </p:nvPr>
        </p:nvSpPr>
        <p:spPr>
          <a:xfrm>
            <a:off x="952498" y="2054267"/>
            <a:ext cx="11099803" cy="6286503"/>
          </a:xfrm>
          <a:prstGeom prst="rect">
            <a:avLst/>
          </a:prstGeom>
        </p:spPr>
        <p:txBody>
          <a:bodyPr/>
          <a:lstStyle/>
          <a:p>
            <a:pPr/>
            <a:r>
              <a:t>As personas são uma ferramenta para o profissional de marketing de conteúdo</a:t>
            </a:r>
          </a:p>
          <a:p>
            <a:pPr/>
            <a:r>
              <a:t>Guiam toda a produção de conteúdo e a personalização de uma campanha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120"/>
          <p:cNvSpPr txBox="1"/>
          <p:nvPr>
            <p:ph type="title"/>
          </p:nvPr>
        </p:nvSpPr>
        <p:spPr>
          <a:xfrm>
            <a:off x="952500" y="444500"/>
            <a:ext cx="11099800" cy="1041466"/>
          </a:xfrm>
          <a:prstGeom prst="rect">
            <a:avLst/>
          </a:prstGeom>
        </p:spPr>
        <p:txBody>
          <a:bodyPr/>
          <a:lstStyle>
            <a:lvl1pPr defTabSz="455673">
              <a:defRPr b="1" sz="62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Por que é importante</a:t>
            </a:r>
          </a:p>
        </p:txBody>
      </p:sp>
      <p:sp>
        <p:nvSpPr>
          <p:cNvPr id="275" name="Shape 121"/>
          <p:cNvSpPr txBox="1"/>
          <p:nvPr>
            <p:ph type="body" sz="half" idx="1"/>
          </p:nvPr>
        </p:nvSpPr>
        <p:spPr>
          <a:xfrm>
            <a:off x="1003300" y="2609850"/>
            <a:ext cx="5257999" cy="6286502"/>
          </a:xfrm>
          <a:prstGeom prst="rect">
            <a:avLst/>
          </a:prstGeom>
        </p:spPr>
        <p:txBody>
          <a:bodyPr/>
          <a:lstStyle/>
          <a:p>
            <a:pPr marL="404495" indent="-404495" defTabSz="531622">
              <a:spcBef>
                <a:spcPts val="3800"/>
              </a:spcBef>
              <a:defRPr sz="3200"/>
            </a:pPr>
            <a:r>
              <a:t>Buyer personas bem definidas significam a oportunidade de produzir conteúdo de alta qualidade e focado no indivíduo</a:t>
            </a:r>
            <a:endParaRPr sz="1800"/>
          </a:p>
          <a:p>
            <a:pPr marL="404495" indent="-404495" defTabSz="531622">
              <a:spcBef>
                <a:spcPts val="3800"/>
              </a:spcBef>
              <a:defRPr sz="3200"/>
            </a:pPr>
            <a:r>
              <a:t>Meu público se interessaria por este assunto?</a:t>
            </a:r>
            <a:endParaRPr sz="1800"/>
          </a:p>
          <a:p>
            <a:pPr marL="404495" indent="-404495" defTabSz="531622">
              <a:spcBef>
                <a:spcPts val="3800"/>
              </a:spcBef>
              <a:defRPr sz="3200"/>
            </a:pPr>
            <a:r>
              <a:t>Com que profundidade?</a:t>
            </a:r>
          </a:p>
        </p:txBody>
      </p:sp>
      <p:pic>
        <p:nvPicPr>
          <p:cNvPr id="276" name="cabeca_cheia.jpg" descr="cabeca_chei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95124" y="2923856"/>
            <a:ext cx="5394424" cy="5658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10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Luz.vc</a:t>
            </a:r>
          </a:p>
        </p:txBody>
      </p:sp>
      <p:sp>
        <p:nvSpPr>
          <p:cNvPr id="279" name="Shape 105"/>
          <p:cNvSpPr txBox="1"/>
          <p:nvPr>
            <p:ph type="body" sz="half" idx="1"/>
          </p:nvPr>
        </p:nvSpPr>
        <p:spPr>
          <a:xfrm>
            <a:off x="952498" y="2616200"/>
            <a:ext cx="6477401" cy="6286500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t>Negócio</a:t>
            </a:r>
            <a:r>
              <a:rPr b="0">
                <a:latin typeface="Helvetica Light"/>
                <a:ea typeface="Helvetica Light"/>
                <a:cs typeface="Helvetica Light"/>
                <a:sym typeface="Helvetica Light"/>
              </a:rPr>
              <a:t>: vende planilhas prontas </a:t>
            </a:r>
            <a:endParaRPr b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t>Como atrai</a:t>
            </a:r>
            <a:r>
              <a:rPr b="0">
                <a:latin typeface="Helvetica Light"/>
                <a:ea typeface="Helvetica Light"/>
                <a:cs typeface="Helvetica Light"/>
                <a:sym typeface="Helvetica Light"/>
              </a:rPr>
              <a:t>: conteúdo sobre gestão empresarial e ferramentas que facilitam o trabalho dos profissionais destas áreas</a:t>
            </a:r>
          </a:p>
        </p:txBody>
      </p:sp>
      <p:pic>
        <p:nvPicPr>
          <p:cNvPr id="280" name="planilhas.jpg" descr="planilha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0050" y="3727450"/>
            <a:ext cx="2857500" cy="386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noog-guide-online-marketing.jpg" descr="noog-guide-online-marketin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2104" y="127000"/>
            <a:ext cx="7394591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onversão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Conversão</a:t>
            </a:r>
          </a:p>
        </p:txBody>
      </p:sp>
      <p:sp>
        <p:nvSpPr>
          <p:cNvPr id="285" name="Métrica para obter o grau de sucesso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37462">
              <a:defRPr sz="3400"/>
            </a:pPr>
            <a:r>
              <a:t>Métrica para obter o grau de sucesso </a:t>
            </a:r>
          </a:p>
          <a:p>
            <a:pPr defTabSz="537462">
              <a:defRPr sz="3400"/>
            </a:pPr>
            <a:r>
              <a:t>dentro de um objetivo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Que resultado você deseja obter…"/>
          <p:cNvSpPr txBox="1"/>
          <p:nvPr>
            <p:ph type="body" sz="quarter" idx="1"/>
          </p:nvPr>
        </p:nvSpPr>
        <p:spPr>
          <a:xfrm>
            <a:off x="1270000" y="4311650"/>
            <a:ext cx="10464800" cy="1130300"/>
          </a:xfrm>
          <a:prstGeom prst="rect">
            <a:avLst/>
          </a:prstGeom>
        </p:spPr>
        <p:txBody>
          <a:bodyPr/>
          <a:lstStyle/>
          <a:p>
            <a:pPr defTabSz="537462">
              <a:defRPr sz="3400"/>
            </a:pPr>
            <a:r>
              <a:t>Que resultado você deseja obter </a:t>
            </a:r>
          </a:p>
          <a:p>
            <a:pPr defTabSz="537462">
              <a:defRPr sz="3400"/>
            </a:pPr>
            <a:r>
              <a:t>ao publicar um conteúdo?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logo-outrolado-300x300.jpg" descr="logo-outrolado-300x30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37250" y="8597900"/>
            <a:ext cx="1130300" cy="113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trilha_mineral.jpg" descr="trilha_mineral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26704" y="0"/>
            <a:ext cx="9753601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onversã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Conversão</a:t>
            </a:r>
          </a:p>
        </p:txBody>
      </p:sp>
      <p:sp>
        <p:nvSpPr>
          <p:cNvPr id="290" name="Conversão é quando ocorre uma ação desejada…"/>
          <p:cNvSpPr txBox="1"/>
          <p:nvPr>
            <p:ph type="body" sz="half" idx="1"/>
          </p:nvPr>
        </p:nvSpPr>
        <p:spPr>
          <a:xfrm>
            <a:off x="6096000" y="2082800"/>
            <a:ext cx="5334000" cy="6286500"/>
          </a:xfrm>
          <a:prstGeom prst="rect">
            <a:avLst/>
          </a:prstGeom>
        </p:spPr>
        <p:txBody>
          <a:bodyPr/>
          <a:lstStyle/>
          <a:p>
            <a:pPr/>
            <a:r>
              <a:t>Conversão é quando ocorre uma ação desejada</a:t>
            </a:r>
          </a:p>
          <a:p>
            <a:pPr/>
            <a:r>
              <a:t>Ou percepção desejada</a:t>
            </a:r>
          </a:p>
          <a:p>
            <a:pPr/>
            <a:r>
              <a:t>O que é conversão para o seu projeto?</a:t>
            </a:r>
          </a:p>
        </p:txBody>
      </p:sp>
      <p:pic>
        <p:nvPicPr>
          <p:cNvPr id="291" name="darts-155726_1280.png" descr="darts-155726_128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7780" y="2932391"/>
            <a:ext cx="5431039" cy="60084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Radicalizand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Radicalizando</a:t>
            </a:r>
          </a:p>
        </p:txBody>
      </p:sp>
      <p:sp>
        <p:nvSpPr>
          <p:cNvPr id="294" name="Escreva com foco em conversão.…"/>
          <p:cNvSpPr txBox="1"/>
          <p:nvPr>
            <p:ph type="body" idx="1"/>
          </p:nvPr>
        </p:nvSpPr>
        <p:spPr>
          <a:xfrm>
            <a:off x="948134" y="2298700"/>
            <a:ext cx="10494566" cy="6286500"/>
          </a:xfrm>
          <a:prstGeom prst="rect">
            <a:avLst/>
          </a:prstGeom>
        </p:spPr>
        <p:txBody>
          <a:bodyPr/>
          <a:lstStyle/>
          <a:p>
            <a:pPr marL="635000" indent="-635000" defTabSz="457200">
              <a:lnSpc>
                <a:spcPts val="5200"/>
              </a:lnSpc>
              <a:spcBef>
                <a:spcPts val="1200"/>
              </a:spcBef>
              <a:buSzPct val="100000"/>
              <a:buAutoNum type="arabicPeriod" startAt="1"/>
            </a:pPr>
            <a:r>
              <a:t>Escreva com foco em conversão.</a:t>
            </a:r>
          </a:p>
          <a:p>
            <a:pPr marL="635000" indent="-635000" defTabSz="457200">
              <a:lnSpc>
                <a:spcPts val="5200"/>
              </a:lnSpc>
              <a:spcBef>
                <a:spcPts val="1200"/>
              </a:spcBef>
              <a:buSzPct val="100000"/>
              <a:buAutoNum type="arabicPeriod" startAt="1"/>
            </a:pPr>
            <a:r>
              <a:t>Pesquise e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crie conteúdo que irá ajudar alguém</a:t>
            </a:r>
            <a:r>
              <a:t>. </a:t>
            </a:r>
          </a:p>
          <a:p>
            <a:pPr marL="635000" indent="-635000" defTabSz="457200">
              <a:lnSpc>
                <a:spcPts val="5200"/>
              </a:lnSpc>
              <a:spcBef>
                <a:spcPts val="1200"/>
              </a:spcBef>
              <a:buSzPct val="100000"/>
              <a:buAutoNum type="arabicPeriod" startAt="1"/>
            </a:pPr>
            <a:r>
              <a:t>Isso é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redação SEO</a:t>
            </a:r>
            <a:r>
              <a:t>.</a:t>
            </a:r>
          </a:p>
          <a:p>
            <a:pPr marL="635000" indent="-635000" defTabSz="457200">
              <a:lnSpc>
                <a:spcPts val="5200"/>
              </a:lnSpc>
              <a:spcBef>
                <a:spcPts val="1200"/>
              </a:spcBef>
              <a:buSzPct val="100000"/>
              <a:buAutoNum type="arabicPeriod" startAt="1"/>
            </a:pPr>
            <a:r>
              <a:t>Escreva para a sua persona.</a:t>
            </a:r>
          </a:p>
          <a:p>
            <a:pPr marL="635000" indent="-635000" defTabSz="457200">
              <a:lnSpc>
                <a:spcPts val="5200"/>
              </a:lnSpc>
              <a:spcBef>
                <a:spcPts val="1200"/>
              </a:spcBef>
              <a:buSzPct val="100000"/>
              <a:buAutoNum type="arabicPeriod" startAt="1"/>
            </a:pPr>
            <a:r>
              <a:t>Conteúdo útil recompensa.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97"/>
          <p:cNvSpPr txBox="1"/>
          <p:nvPr>
            <p:ph type="title"/>
          </p:nvPr>
        </p:nvSpPr>
        <p:spPr>
          <a:xfrm>
            <a:off x="902467" y="444500"/>
            <a:ext cx="11199866" cy="2159000"/>
          </a:xfrm>
          <a:prstGeom prst="rect">
            <a:avLst/>
          </a:prstGeom>
        </p:spPr>
        <p:txBody>
          <a:bodyPr/>
          <a:lstStyle>
            <a:lvl1pPr defTabSz="519937">
              <a:defRPr b="1" sz="71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Quanto vale um bom post</a:t>
            </a:r>
          </a:p>
        </p:txBody>
      </p:sp>
      <p:sp>
        <p:nvSpPr>
          <p:cNvPr id="297" name="Shape 98"/>
          <p:cNvSpPr txBox="1"/>
          <p:nvPr>
            <p:ph type="body" sz="half" idx="1"/>
          </p:nvPr>
        </p:nvSpPr>
        <p:spPr>
          <a:xfrm>
            <a:off x="850602" y="2672728"/>
            <a:ext cx="6672494" cy="6160743"/>
          </a:xfrm>
          <a:prstGeom prst="rect">
            <a:avLst/>
          </a:prstGeom>
        </p:spPr>
        <p:txBody>
          <a:bodyPr/>
          <a:lstStyle/>
          <a:p>
            <a:pPr marL="377825" indent="-377825" defTabSz="496569">
              <a:spcBef>
                <a:spcPts val="3500"/>
              </a:spcBef>
              <a:defRPr sz="3000"/>
            </a:pPr>
            <a:r>
              <a:t>Ao produzir conteúdo, você cria uma peça que ficará acessível potenciais clientes por muito tempo</a:t>
            </a:r>
            <a:endParaRPr sz="1800"/>
          </a:p>
          <a:p>
            <a:pPr marL="377825" indent="-377825" defTabSz="496569">
              <a:spcBef>
                <a:spcPts val="3500"/>
              </a:spcBef>
              <a:defRPr sz="3000"/>
            </a:pPr>
            <a:r>
              <a:t>O investimento de produção desta peça é feito uma única vez</a:t>
            </a:r>
            <a:endParaRPr sz="1800"/>
          </a:p>
          <a:p>
            <a:pPr marL="377825" indent="-377825" defTabSz="496569">
              <a:spcBef>
                <a:spcPts val="3500"/>
              </a:spcBef>
              <a:defRPr sz="3000"/>
            </a:pPr>
            <a:r>
              <a:t>Um post de blog corporativo que ao longo do ano chega a mil leituras é um investimento eficiente</a:t>
            </a:r>
          </a:p>
        </p:txBody>
      </p:sp>
      <p:pic>
        <p:nvPicPr>
          <p:cNvPr id="298" name="a-cauda-longa-livro.jpg" descr="a-cauda-longa-livr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57116" y="2907818"/>
            <a:ext cx="4001181" cy="56905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O que é SE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 que é SEO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6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 onde vem o público</a:t>
            </a:r>
          </a:p>
        </p:txBody>
      </p:sp>
      <p:pic>
        <p:nvPicPr>
          <p:cNvPr id="30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7225" y="2667000"/>
            <a:ext cx="8626475" cy="441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54"/>
          <p:cNvSpPr txBox="1"/>
          <p:nvPr>
            <p:ph type="title"/>
          </p:nvPr>
        </p:nvSpPr>
        <p:spPr>
          <a:xfrm>
            <a:off x="952500" y="635000"/>
            <a:ext cx="11099800" cy="2159000"/>
          </a:xfrm>
          <a:prstGeom prst="rect">
            <a:avLst/>
          </a:prstGeom>
        </p:spPr>
        <p:txBody>
          <a:bodyPr/>
          <a:lstStyle/>
          <a:p>
            <a:pPr defTabSz="451467">
              <a:defRPr sz="6100"/>
            </a:pPr>
            <a:r>
              <a:t>O que se faz quando se deseja </a:t>
            </a:r>
          </a:p>
          <a:p>
            <a:pPr defTabSz="451467">
              <a:defRPr sz="6100"/>
            </a:pPr>
            <a:r>
              <a:t>uma informação?</a:t>
            </a:r>
          </a:p>
        </p:txBody>
      </p:sp>
      <p:sp>
        <p:nvSpPr>
          <p:cNvPr id="306" name="Shape 55"/>
          <p:cNvSpPr txBox="1"/>
          <p:nvPr>
            <p:ph type="body" sz="quarter" idx="1"/>
          </p:nvPr>
        </p:nvSpPr>
        <p:spPr>
          <a:xfrm>
            <a:off x="5214804" y="3724340"/>
            <a:ext cx="6281940" cy="3422518"/>
          </a:xfrm>
          <a:prstGeom prst="rect">
            <a:avLst/>
          </a:prstGeom>
        </p:spPr>
        <p:txBody>
          <a:bodyPr/>
          <a:lstStyle/>
          <a:p>
            <a:pPr/>
            <a:r>
              <a:t>Mais de 90% dos processos de compra iniciam com uma busca</a:t>
            </a:r>
          </a:p>
        </p:txBody>
      </p:sp>
      <p:pic>
        <p:nvPicPr>
          <p:cNvPr id="307" name="busca.jpg" descr="busc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0132" y="4301066"/>
            <a:ext cx="2590802" cy="25908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EO, devo ignorar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SEO, devo ignorar?</a:t>
            </a:r>
          </a:p>
        </p:txBody>
      </p:sp>
      <p:sp>
        <p:nvSpPr>
          <p:cNvPr id="310" name="Assunto pouco atraente para jornalistas em geral…"/>
          <p:cNvSpPr txBox="1"/>
          <p:nvPr>
            <p:ph type="body" idx="1"/>
          </p:nvPr>
        </p:nvSpPr>
        <p:spPr>
          <a:xfrm>
            <a:off x="952500" y="2279650"/>
            <a:ext cx="11099800" cy="6286500"/>
          </a:xfrm>
          <a:prstGeom prst="rect">
            <a:avLst/>
          </a:prstGeom>
        </p:spPr>
        <p:txBody>
          <a:bodyPr/>
          <a:lstStyle/>
          <a:p>
            <a:pPr/>
            <a:r>
              <a:t>Assunto pouco atraente para jornalistas em geral</a:t>
            </a:r>
          </a:p>
          <a:p>
            <a:pPr/>
            <a:r>
              <a:t>O </a:t>
            </a:r>
            <a:r>
              <a:rPr b="1"/>
              <a:t>SEO</a:t>
            </a:r>
            <a:r>
              <a:t> (Search Engine Optimization), também conhecido como </a:t>
            </a:r>
            <a:r>
              <a:rPr b="1"/>
              <a:t>otimização de sites</a:t>
            </a:r>
            <a:r>
              <a:t>, é rapidamente definido como uma forma de </a:t>
            </a:r>
            <a:r>
              <a:rPr b="1"/>
              <a:t>aumentar os acessos</a:t>
            </a:r>
            <a:r>
              <a:t> do seu site através de um conjunto de técnicas e estratégias que permitem que sites melhorem seu posicionamento nos resultados orgânicos dos mecanismos de busca, como </a:t>
            </a:r>
            <a:r>
              <a:rPr b="1"/>
              <a:t>Google</a:t>
            </a:r>
            <a:r>
              <a:t> e </a:t>
            </a:r>
            <a:r>
              <a:rPr b="1"/>
              <a:t>Bing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Iníci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Início</a:t>
            </a:r>
          </a:p>
        </p:txBody>
      </p:sp>
      <p:sp>
        <p:nvSpPr>
          <p:cNvPr id="313" name="O SEO existe para posicionar melhor uma empresa (uma causa etc) no resultado dos mecanismos de busca.…"/>
          <p:cNvSpPr txBox="1"/>
          <p:nvPr>
            <p:ph type="body" idx="1"/>
          </p:nvPr>
        </p:nvSpPr>
        <p:spPr>
          <a:xfrm>
            <a:off x="1485900" y="2209800"/>
            <a:ext cx="11099800" cy="62865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O SEO existe para posicionar melhor uma empresa (uma causa etc) no resultado dos mecanismos de busca. </a:t>
            </a:r>
          </a:p>
          <a:p>
            <a:pPr/>
            <a:r>
              <a:t>Mapear palavras-chave</a:t>
            </a:r>
          </a:p>
          <a:p>
            <a:pPr/>
            <a:r>
              <a:t>Produzir conteúdo alinhado com as palavras</a:t>
            </a:r>
          </a:p>
          <a:p>
            <a:pPr/>
            <a:r>
              <a:t>Otimizar o conteúdo e a estrutura do site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EO, o que sab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SEO, o que saber</a:t>
            </a:r>
          </a:p>
        </p:txBody>
      </p:sp>
      <p:sp>
        <p:nvSpPr>
          <p:cNvPr id="316" name="Podemos dizer que há mais de 200 fatores de classificação do Google.…"/>
          <p:cNvSpPr txBox="1"/>
          <p:nvPr>
            <p:ph type="body" idx="1"/>
          </p:nvPr>
        </p:nvSpPr>
        <p:spPr>
          <a:xfrm>
            <a:off x="1346200" y="1924050"/>
            <a:ext cx="11099800" cy="6286500"/>
          </a:xfrm>
          <a:prstGeom prst="rect">
            <a:avLst/>
          </a:prstGeom>
        </p:spPr>
        <p:txBody>
          <a:bodyPr/>
          <a:lstStyle/>
          <a:p>
            <a:pPr/>
            <a:r>
              <a:t>Podemos dizer que há mais de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200 fatores de classificação do Google</a:t>
            </a:r>
            <a:r>
              <a:t>. </a:t>
            </a:r>
          </a:p>
          <a:p>
            <a:pPr/>
            <a:r>
              <a:t>Certos princípios fundamentais permanecem os mesmos, como a palavra chave, por exemplo.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Neil Patel dis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Neil Patel disse</a:t>
            </a:r>
          </a:p>
        </p:txBody>
      </p:sp>
      <p:sp>
        <p:nvSpPr>
          <p:cNvPr id="319" name="Com tantas dicas de SEO no mundo, é impossível determinar quais devem ser seguidas e quais você pode ignorar sem medo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pPr/>
            <a:r>
              <a:t>Com tantas 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dicas de SEO</a:t>
            </a:r>
            <a:r>
              <a:t> no mundo, é impossível determinar quais devem ser seguidas e quais você pode ignorar sem medo </a:t>
            </a:r>
          </a:p>
          <a:p>
            <a:pPr/>
            <a:r>
              <a:t>Vamos ver apenas algumas que poderão 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direcionar mais tráfego para o seu blog</a:t>
            </a:r>
            <a:r>
              <a:t> </a:t>
            </a:r>
          </a:p>
          <a:p>
            <a:pPr/>
            <a:r>
              <a:t>E também 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melhorar as suas classificações de busca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Agend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211" name="Entender que adotar algumas poucas práticas em nosso processo de produção de conteúdo vai tornar nosso trabalho mais visível"/>
          <p:cNvSpPr txBox="1"/>
          <p:nvPr>
            <p:ph type="body" sz="half" idx="1"/>
          </p:nvPr>
        </p:nvSpPr>
        <p:spPr>
          <a:xfrm>
            <a:off x="2319361" y="2517626"/>
            <a:ext cx="8366077" cy="453087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</a:p>
          <a:p>
            <a:pPr/>
            <a:r>
              <a:t>Entender que adotar algumas poucas práticas em nosso processo de produção de conteúdo vai tornar nosso trabalho mais visível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O conteúdo melho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 conteúdo melhor</a:t>
            </a:r>
          </a:p>
        </p:txBody>
      </p:sp>
      <p:sp>
        <p:nvSpPr>
          <p:cNvPr id="322" name="Crie conteúdo original…"/>
          <p:cNvSpPr txBox="1"/>
          <p:nvPr>
            <p:ph type="body" idx="1"/>
          </p:nvPr>
        </p:nvSpPr>
        <p:spPr>
          <a:xfrm>
            <a:off x="952500" y="2286000"/>
            <a:ext cx="11099800" cy="6286500"/>
          </a:xfrm>
          <a:prstGeom prst="rect">
            <a:avLst/>
          </a:prstGeom>
        </p:spPr>
        <p:txBody>
          <a:bodyPr/>
          <a:lstStyle/>
          <a:p>
            <a:pPr lvl="2" marL="0" indent="0" defTabSz="514094">
              <a:spcBef>
                <a:spcPts val="3600"/>
              </a:spcBef>
              <a:buSzTx/>
              <a:buNone/>
              <a:defRPr sz="2800"/>
            </a:pPr>
          </a:p>
          <a:p>
            <a:pPr lvl="1" marL="782319" indent="-391158" defTabSz="514094">
              <a:spcBef>
                <a:spcPts val="3600"/>
              </a:spcBef>
              <a:defRPr sz="2800"/>
            </a:pPr>
            <a:r>
              <a:t>Crie conteúdo original</a:t>
            </a:r>
          </a:p>
          <a:p>
            <a:pPr lvl="1" marL="782319" indent="-391158" defTabSz="514094">
              <a:spcBef>
                <a:spcPts val="3600"/>
              </a:spcBef>
              <a:defRPr sz="2800"/>
            </a:pPr>
            <a:r>
              <a:t>Pense em um título forte e que descreva o conteúdo realmente</a:t>
            </a:r>
          </a:p>
          <a:p>
            <a:pPr lvl="1" marL="782319" indent="-391158" defTabSz="514094">
              <a:spcBef>
                <a:spcPts val="3600"/>
              </a:spcBef>
              <a:defRPr sz="2800"/>
            </a:pPr>
            <a:r>
              <a:t>Procure responder dúvidas</a:t>
            </a:r>
          </a:p>
          <a:p>
            <a:pPr lvl="1" marL="782319" indent="-391158" defTabSz="514094">
              <a:spcBef>
                <a:spcPts val="3600"/>
              </a:spcBef>
              <a:defRPr sz="2800"/>
            </a:pPr>
            <a:r>
              <a:t>Tenha precisão nas informações</a:t>
            </a:r>
          </a:p>
          <a:p>
            <a:pPr lvl="1" marL="782319" indent="-391158" defTabSz="514094">
              <a:spcBef>
                <a:spcPts val="3600"/>
              </a:spcBef>
              <a:defRPr sz="2800"/>
            </a:pPr>
            <a:r>
              <a:t>Use imagens e vídeo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alavras-chave cauda long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600"/>
            </a:lvl1pPr>
          </a:lstStyle>
          <a:p>
            <a:pPr/>
            <a:r>
              <a:t>Palavras-chave cauda longa</a:t>
            </a:r>
          </a:p>
        </p:txBody>
      </p:sp>
      <p:sp>
        <p:nvSpPr>
          <p:cNvPr id="325" name="Aprenda a criar conteúdo em torno de termos de busca de cauda longa…"/>
          <p:cNvSpPr txBox="1"/>
          <p:nvPr>
            <p:ph type="body" idx="1"/>
          </p:nvPr>
        </p:nvSpPr>
        <p:spPr>
          <a:xfrm>
            <a:off x="952500" y="2451100"/>
            <a:ext cx="11099800" cy="6286500"/>
          </a:xfrm>
          <a:prstGeom prst="rect">
            <a:avLst/>
          </a:prstGeom>
        </p:spPr>
        <p:txBody>
          <a:bodyPr/>
          <a:lstStyle/>
          <a:p>
            <a:pPr/>
            <a:r>
              <a:t>Aprenda a 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criar conteúdo em torno de termos de busca de cauda longa</a:t>
            </a:r>
            <a:r>
              <a:t> </a:t>
            </a:r>
          </a:p>
          <a:p>
            <a:pPr/>
            <a:r>
              <a:t>ex.: </a:t>
            </a:r>
            <a:r>
              <a:rPr b="1"/>
              <a:t>técnicas de marketing em mídias sociais</a:t>
            </a:r>
            <a:endParaRPr b="1"/>
          </a:p>
          <a:p>
            <a:pPr/>
            <a:r>
              <a:t>e não em palavras-chave primárias (ex.: </a:t>
            </a:r>
            <a:r>
              <a:rPr b="1"/>
              <a:t>mídias sociais</a:t>
            </a:r>
            <a:r>
              <a:t>).</a:t>
            </a:r>
          </a:p>
          <a:p>
            <a:pPr/>
            <a:r>
              <a:t>Foco na sua persona </a:t>
            </a:r>
          </a:p>
          <a:p>
            <a:pPr/>
            <a:r>
              <a:t>Pesquise 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palavras-chave de cauda longa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Escreva uma boa meta descrição"/>
          <p:cNvSpPr txBox="1"/>
          <p:nvPr>
            <p:ph type="title"/>
          </p:nvPr>
        </p:nvSpPr>
        <p:spPr>
          <a:xfrm>
            <a:off x="774303" y="812800"/>
            <a:ext cx="11277997" cy="2159000"/>
          </a:xfrm>
          <a:prstGeom prst="rect">
            <a:avLst/>
          </a:prstGeom>
        </p:spPr>
        <p:txBody>
          <a:bodyPr/>
          <a:lstStyle>
            <a:lvl1pPr defTabSz="414780">
              <a:defRPr sz="5600"/>
            </a:lvl1pPr>
          </a:lstStyle>
          <a:p>
            <a:pPr/>
            <a:r>
              <a:t>Escreva uma boa meta descrição</a:t>
            </a:r>
          </a:p>
        </p:txBody>
      </p:sp>
      <p:sp>
        <p:nvSpPr>
          <p:cNvPr id="328" name="Outra dica de SEO muito importante que a maioria das pessoas ignora é a meta descrição bem elaborada"/>
          <p:cNvSpPr txBox="1"/>
          <p:nvPr>
            <p:ph type="body" sz="quarter" idx="1"/>
          </p:nvPr>
        </p:nvSpPr>
        <p:spPr>
          <a:xfrm>
            <a:off x="952499" y="2597150"/>
            <a:ext cx="3489278" cy="6286500"/>
          </a:xfrm>
          <a:prstGeom prst="rect">
            <a:avLst/>
          </a:prstGeom>
        </p:spPr>
        <p:txBody>
          <a:bodyPr/>
          <a:lstStyle/>
          <a:p>
            <a:pPr/>
            <a:r>
              <a:t>Outra dica de SEO muito importante que a maioria das pessoas ignora é a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meta descrição</a:t>
            </a:r>
            <a:r>
              <a:t> bem elaborada</a:t>
            </a:r>
          </a:p>
        </p:txBody>
      </p:sp>
      <p:pic>
        <p:nvPicPr>
          <p:cNvPr id="329" name="search-results.png" descr="search-result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86300" y="3752850"/>
            <a:ext cx="8255000" cy="3594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er profissional de UX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Ser profissional de UX</a:t>
            </a:r>
          </a:p>
        </p:txBody>
      </p:sp>
      <p:pic>
        <p:nvPicPr>
          <p:cNvPr id="332" name="Screenshot_2018-07-25 ser profissional de ux - Google Search.png" descr="Screenshot_2018-07-25 ser profissional de ux - Google Search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1561" y="4413250"/>
            <a:ext cx="11513679" cy="184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Meta descrição dev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Meta descrição deve</a:t>
            </a:r>
          </a:p>
        </p:txBody>
      </p:sp>
      <p:sp>
        <p:nvSpPr>
          <p:cNvPr id="335" name="Ser orientada a ação (Veja como…)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pPr/>
            <a:r>
              <a:t>Ser orientada a ação (Veja como…)</a:t>
            </a:r>
          </a:p>
          <a:p>
            <a:pPr/>
            <a:r>
              <a:t>Acrescentar algo a quem lê</a:t>
            </a:r>
          </a:p>
          <a:p>
            <a:pPr/>
            <a:r>
              <a:t>Não passar dos 155 caracteres</a:t>
            </a:r>
          </a:p>
          <a:p>
            <a:pPr/>
            <a:r>
              <a:t>Não enganar quem busca</a:t>
            </a:r>
          </a:p>
          <a:p>
            <a:pPr/>
            <a:r>
              <a:t>Ser específico e relevante (verdadeiro)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Faça links para sites externos b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00"/>
            </a:lvl1pPr>
          </a:lstStyle>
          <a:p>
            <a:pPr/>
            <a:r>
              <a:t>Faça links para sites externos bons</a:t>
            </a:r>
          </a:p>
        </p:txBody>
      </p:sp>
      <p:sp>
        <p:nvSpPr>
          <p:cNvPr id="338" name="A internet é baseada em links…"/>
          <p:cNvSpPr txBox="1"/>
          <p:nvPr>
            <p:ph type="body" idx="1"/>
          </p:nvPr>
        </p:nvSpPr>
        <p:spPr>
          <a:xfrm>
            <a:off x="952500" y="2705100"/>
            <a:ext cx="11099800" cy="6286500"/>
          </a:xfrm>
          <a:prstGeom prst="rect">
            <a:avLst/>
          </a:prstGeom>
        </p:spPr>
        <p:txBody>
          <a:bodyPr/>
          <a:lstStyle/>
          <a:p>
            <a:pPr marL="413384" indent="-413384" defTabSz="543305">
              <a:spcBef>
                <a:spcPts val="3900"/>
              </a:spcBef>
              <a:defRPr sz="2900"/>
            </a:pPr>
            <a:r>
              <a:t>A internet é baseada em links</a:t>
            </a:r>
          </a:p>
          <a:p>
            <a:pPr marL="413384" indent="-413384" defTabSz="543305">
              <a:spcBef>
                <a:spcPts val="3900"/>
              </a:spcBef>
              <a:defRPr sz="2900"/>
            </a:pPr>
            <a:r>
              <a:t>Fazer links externos para sites relevantes e confiáveis é bom</a:t>
            </a:r>
          </a:p>
          <a:p>
            <a:pPr marL="413384" indent="-413384" defTabSz="543305">
              <a:spcBef>
                <a:spcPts val="3900"/>
              </a:spcBef>
              <a:defRPr sz="2900"/>
            </a:pPr>
            <a:r>
              <a:t>Direcione para páginas de conteúdo que ofereçam um tremendo valor. Isso é uma boa prática de SEO.</a:t>
            </a:r>
          </a:p>
          <a:p>
            <a:pPr marL="413384" indent="-413384" defTabSz="543305">
              <a:spcBef>
                <a:spcPts val="3900"/>
              </a:spcBef>
              <a:defRPr sz="2900"/>
            </a:pPr>
            <a:r>
              <a:t>Mais importante ainda é você notificar um influenciador quando fizer um link externo para ele.</a:t>
            </a:r>
          </a:p>
          <a:p>
            <a:pPr marL="413384" indent="-413384" defTabSz="543305">
              <a:spcBef>
                <a:spcPts val="3900"/>
              </a:spcBef>
              <a:defRPr sz="2900"/>
            </a:pPr>
            <a:r>
              <a:t>Se o seu post for de valor, ele poderá fazer um link externo de volta para você, compartilhar o post ou até enviá-lo por e-mail para a imensa lista de e-mails de inscritos que ele tem.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Off-page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Off-page?</a:t>
            </a:r>
          </a:p>
        </p:txBody>
      </p:sp>
      <p:sp>
        <p:nvSpPr>
          <p:cNvPr id="341" name="SEO off-page diz respeito ao que está fora do site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SEO off-page diz respeito ao que está fora do site.</a:t>
            </a:r>
          </a:p>
          <a:p>
            <a:pPr/>
            <a:r>
              <a:t>Os links que apontam para o seu site</a:t>
            </a:r>
          </a:p>
          <a:p>
            <a:pPr/>
            <a:r>
              <a:t>Artigos seus publicados em outros sites</a:t>
            </a:r>
          </a:p>
          <a:p>
            <a:pPr/>
            <a:r>
              <a:t>Presença em redes sociais, em outros sites, número de likes, compartilhamentos e outras ações de usuários dados na página (sinais sociais que os buscadores levam em consideração também).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Motive outros sites confiáveis a fazerem links externos para você"/>
          <p:cNvSpPr txBox="1"/>
          <p:nvPr>
            <p:ph type="title"/>
          </p:nvPr>
        </p:nvSpPr>
        <p:spPr>
          <a:xfrm>
            <a:off x="952499" y="634999"/>
            <a:ext cx="10832507" cy="2355456"/>
          </a:xfrm>
          <a:prstGeom prst="rect">
            <a:avLst/>
          </a:prstGeom>
        </p:spPr>
        <p:txBody>
          <a:bodyPr/>
          <a:lstStyle>
            <a:lvl1pPr defTabSz="473201">
              <a:defRPr sz="4800"/>
            </a:lvl1pPr>
          </a:lstStyle>
          <a:p>
            <a:pPr/>
            <a:r>
              <a:t>Motive outros sites confiáveis a fazerem links externos para você</a:t>
            </a:r>
          </a:p>
        </p:txBody>
      </p:sp>
      <p:sp>
        <p:nvSpPr>
          <p:cNvPr id="344" name="Crie conteúdo útil no seu nicho…"/>
          <p:cNvSpPr txBox="1"/>
          <p:nvPr>
            <p:ph type="body" sz="quarter" idx="1"/>
          </p:nvPr>
        </p:nvSpPr>
        <p:spPr>
          <a:xfrm>
            <a:off x="1092200" y="4356100"/>
            <a:ext cx="5334000" cy="4114800"/>
          </a:xfrm>
          <a:prstGeom prst="rect">
            <a:avLst/>
          </a:prstGeom>
        </p:spPr>
        <p:txBody>
          <a:bodyPr/>
          <a:lstStyle/>
          <a:p>
            <a:pPr algn="l" defTabSz="467359">
              <a:defRPr sz="2900"/>
            </a:pPr>
            <a:r>
              <a:t>Crie conteúdo útil no seu nicho</a:t>
            </a:r>
          </a:p>
          <a:p>
            <a:pPr algn="l" defTabSz="467359">
              <a:defRPr sz="2900"/>
            </a:pPr>
          </a:p>
          <a:p>
            <a:pPr algn="l" defTabSz="467359">
              <a:defRPr sz="2900"/>
            </a:pPr>
            <a:r>
              <a:t>Faça links para blogs respeitados</a:t>
            </a:r>
          </a:p>
          <a:p>
            <a:pPr algn="l" defTabSz="467359">
              <a:defRPr sz="2900"/>
            </a:pPr>
          </a:p>
          <a:p>
            <a:pPr algn="l" defTabSz="467359">
              <a:defRPr sz="2900"/>
            </a:pPr>
            <a:r>
              <a:t>Outras pessoas irão fazer links externos para você, naturalmente</a:t>
            </a:r>
          </a:p>
        </p:txBody>
      </p:sp>
      <p:pic>
        <p:nvPicPr>
          <p:cNvPr id="345" name="cursor-154478_640.png" descr="cursor-154478_64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87180" y="2940316"/>
            <a:ext cx="4196239" cy="54364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Use URLs compreensíve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9937">
              <a:defRPr sz="7100"/>
            </a:lvl1pPr>
          </a:lstStyle>
          <a:p>
            <a:pPr/>
            <a:r>
              <a:t>Use URLs compreensíveis</a:t>
            </a:r>
          </a:p>
        </p:txBody>
      </p:sp>
      <p:sp>
        <p:nvSpPr>
          <p:cNvPr id="348" name="https://www.entrepreneur.com/article/27253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8488" indent="-348488" defTabSz="458011">
              <a:spcBef>
                <a:spcPts val="3200"/>
              </a:spcBef>
              <a:defRPr sz="2450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https://www.entrepreneur.com/article/272531</a:t>
            </a:r>
          </a:p>
          <a:p>
            <a:pPr marL="348488" indent="-348488" defTabSz="458011">
              <a:spcBef>
                <a:spcPts val="3200"/>
              </a:spcBef>
              <a:defRPr sz="2450"/>
            </a:pPr>
            <a:r>
              <a:t>Os usuários não conseguem ler ou entender a sua URL e as ferramentas de busca também não</a:t>
            </a:r>
          </a:p>
          <a:p>
            <a:pPr marL="348488" indent="-348488" defTabSz="458011">
              <a:spcBef>
                <a:spcPts val="3200"/>
              </a:spcBef>
              <a:defRPr sz="2450"/>
            </a:pPr>
            <a:r>
              <a:t>Melhor assim:</a:t>
            </a:r>
          </a:p>
          <a:p>
            <a:pPr marL="348488" indent="-348488" defTabSz="458011">
              <a:spcBef>
                <a:spcPts val="3200"/>
              </a:spcBef>
              <a:defRPr sz="2450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https://neilpatel.com/br/blog/10-dicas-de-seo-super-importantes-que-voce-precisa-saber/</a:t>
            </a:r>
          </a:p>
          <a:p>
            <a:pPr marL="0" indent="0" defTabSz="358444">
              <a:lnSpc>
                <a:spcPts val="2100"/>
              </a:lnSpc>
              <a:spcBef>
                <a:spcPts val="800"/>
              </a:spcBef>
              <a:buSzTx/>
              <a:buNone/>
              <a:defRPr sz="882">
                <a:latin typeface="Times"/>
                <a:ea typeface="Times"/>
                <a:cs typeface="Times"/>
                <a:sym typeface="Times"/>
              </a:defRPr>
            </a:pPr>
          </a:p>
          <a:p>
            <a:pPr marL="348488" indent="-348488" defTabSz="458011">
              <a:spcBef>
                <a:spcPts val="3200"/>
              </a:spcBef>
              <a:defRPr sz="2450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http://www.outrolado.com.br/2018/05/30/sansao-e-dalila-de-1949-retorna-restaurado/</a:t>
            </a:r>
          </a:p>
          <a:p>
            <a:pPr marL="348488" indent="-348488" defTabSz="458011">
              <a:spcBef>
                <a:spcPts val="3200"/>
              </a:spcBef>
              <a:defRPr sz="2450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http://www.outrolado.com.br/2018/07/05/apple-tv-4k-ganha-suporte-para-dolby-vision-atmos/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ite lento não po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Site lento não pode</a:t>
            </a:r>
          </a:p>
        </p:txBody>
      </p:sp>
      <p:sp>
        <p:nvSpPr>
          <p:cNvPr id="351" name="As pessoas não esperam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As pessoas não esperam</a:t>
            </a:r>
          </a:p>
          <a:p>
            <a:pPr/>
            <a:r>
              <a:t>Muitas jamais voltam </a:t>
            </a:r>
          </a:p>
          <a:p>
            <a:pPr/>
            <a:r>
              <a:t>Na mente dos compradores em potencial, um site lento é um site não-confiável. E ponto final.</a:t>
            </a:r>
          </a:p>
          <a:p>
            <a:pPr/>
            <a:r>
              <a:t>A velocidade do site é fator importantíssimo para o resultado de busca</a:t>
            </a:r>
          </a:p>
        </p:txBody>
      </p:sp>
      <p:pic>
        <p:nvPicPr>
          <p:cNvPr id="352" name="clock-1318131_640.jpg" descr="clock-1318131_64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1300" y="2679700"/>
            <a:ext cx="3678736" cy="55528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Agend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214" name="Entender que incorporar técnicas de marketing digital vai ampliar o alcance de nosso trabalho"/>
          <p:cNvSpPr txBox="1"/>
          <p:nvPr>
            <p:ph type="body" idx="1"/>
          </p:nvPr>
        </p:nvSpPr>
        <p:spPr>
          <a:xfrm>
            <a:off x="2245071" y="2203450"/>
            <a:ext cx="8514658" cy="6286500"/>
          </a:xfrm>
          <a:prstGeom prst="rect">
            <a:avLst/>
          </a:prstGeom>
        </p:spPr>
        <p:txBody>
          <a:bodyPr/>
          <a:lstStyle/>
          <a:p>
            <a:pPr/>
            <a:r>
              <a:t>Entender que incorporar técnicas de marketing digital vai ampliar o alcance de nosso trabalho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O que se pode fazer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 que se pode fazer?</a:t>
            </a:r>
          </a:p>
        </p:txBody>
      </p:sp>
      <p:sp>
        <p:nvSpPr>
          <p:cNvPr id="355" name="Retire os elementos desnecessários que deixam o seu site lento.…"/>
          <p:cNvSpPr txBox="1"/>
          <p:nvPr>
            <p:ph type="body" idx="1"/>
          </p:nvPr>
        </p:nvSpPr>
        <p:spPr>
          <a:xfrm>
            <a:off x="1104900" y="2425700"/>
            <a:ext cx="11099800" cy="6286500"/>
          </a:xfrm>
          <a:prstGeom prst="rect">
            <a:avLst/>
          </a:prstGeom>
        </p:spPr>
        <p:txBody>
          <a:bodyPr/>
          <a:lstStyle/>
          <a:p>
            <a:pPr marL="0" indent="0" defTabSz="543305">
              <a:spcBef>
                <a:spcPts val="3900"/>
              </a:spcBef>
              <a:buSzTx/>
              <a:buNone/>
              <a:defRPr sz="2900"/>
            </a:pPr>
            <a:r>
              <a:t>Retire os elementos desnecessários que deixam o seu site lento. </a:t>
            </a:r>
          </a:p>
          <a:p>
            <a:pPr marL="413384" indent="-413384" defTabSz="543305">
              <a:spcBef>
                <a:spcPts val="3900"/>
              </a:spcBef>
              <a:defRPr sz="2900"/>
            </a:pPr>
            <a:r>
              <a:t>No WordPress, desative os plugins que você possa ter instalado e ativado, mas que na verdade não precisa.</a:t>
            </a:r>
          </a:p>
          <a:p>
            <a:pPr marL="413384" indent="-413384" defTabSz="543305">
              <a:spcBef>
                <a:spcPts val="3900"/>
              </a:spcBef>
              <a:defRPr sz="2900"/>
            </a:pPr>
            <a:r>
              <a:t>Organize a sua barra lateral e coloque lá apenas o essencial.</a:t>
            </a:r>
          </a:p>
          <a:p>
            <a:pPr marL="0" indent="0" defTabSz="543305">
              <a:spcBef>
                <a:spcPts val="3900"/>
              </a:spcBef>
              <a:buSzTx/>
              <a:buNone/>
              <a:defRPr sz="2900"/>
            </a:pPr>
            <a:r>
              <a:t>Para conseguir mais das ferramentas de busca ao melhorar a velocidade da sua página, veja mais dicas:</a:t>
            </a:r>
          </a:p>
          <a:p>
            <a:pPr marL="413384" indent="-413384" defTabSz="543305">
              <a:spcBef>
                <a:spcPts val="3900"/>
              </a:spcBef>
              <a:defRPr sz="2900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Como tornar o seu site incrivelmente rápido</a:t>
            </a:r>
          </a:p>
          <a:p>
            <a:pPr marL="413384" indent="-413384" defTabSz="543305">
              <a:spcBef>
                <a:spcPts val="3900"/>
              </a:spcBef>
              <a:defRPr sz="2900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15 formas rápidas de acelerar o seu site no WordPress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5 erros comuns segundo Rafael Rez"/>
          <p:cNvSpPr txBox="1"/>
          <p:nvPr>
            <p:ph type="title"/>
          </p:nvPr>
        </p:nvSpPr>
        <p:spPr>
          <a:xfrm>
            <a:off x="1485900" y="2298700"/>
            <a:ext cx="10464800" cy="1422400"/>
          </a:xfrm>
          <a:prstGeom prst="rect">
            <a:avLst/>
          </a:prstGeom>
        </p:spPr>
        <p:txBody>
          <a:bodyPr/>
          <a:lstStyle>
            <a:lvl1pPr defTabSz="356361">
              <a:defRPr sz="4800"/>
            </a:lvl1pPr>
          </a:lstStyle>
          <a:p>
            <a:pPr/>
            <a:r>
              <a:t>5 erros comuns segundo Rafael Rez</a:t>
            </a:r>
          </a:p>
        </p:txBody>
      </p:sp>
      <p:sp>
        <p:nvSpPr>
          <p:cNvPr id="358" name="Acompanhem o Rafael"/>
          <p:cNvSpPr txBox="1"/>
          <p:nvPr>
            <p:ph type="body" sz="quarter" idx="1"/>
          </p:nvPr>
        </p:nvSpPr>
        <p:spPr>
          <a:xfrm>
            <a:off x="1485900" y="3873500"/>
            <a:ext cx="10464800" cy="1130300"/>
          </a:xfrm>
          <a:prstGeom prst="rect">
            <a:avLst/>
          </a:prstGeom>
        </p:spPr>
        <p:txBody>
          <a:bodyPr/>
          <a:lstStyle/>
          <a:p>
            <a:pPr/>
            <a:r>
              <a:t>Acompanhem o Rafael</a:t>
            </a:r>
          </a:p>
        </p:txBody>
      </p:sp>
      <p:sp>
        <p:nvSpPr>
          <p:cNvPr id="359" name="https://youtu.be/YTDJf2KBonk"/>
          <p:cNvSpPr txBox="1"/>
          <p:nvPr/>
        </p:nvSpPr>
        <p:spPr>
          <a:xfrm>
            <a:off x="4430774" y="5293969"/>
            <a:ext cx="457504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https://youtu.be/YTDJf2KBonk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ontos básicos para os sites"/>
          <p:cNvSpPr txBox="1"/>
          <p:nvPr>
            <p:ph type="title"/>
          </p:nvPr>
        </p:nvSpPr>
        <p:spPr>
          <a:xfrm>
            <a:off x="796799" y="254000"/>
            <a:ext cx="11411202" cy="2159000"/>
          </a:xfrm>
          <a:prstGeom prst="rect">
            <a:avLst/>
          </a:prstGeom>
        </p:spPr>
        <p:txBody>
          <a:bodyPr/>
          <a:lstStyle>
            <a:lvl1pPr defTabSz="502412">
              <a:defRPr sz="6600"/>
            </a:lvl1pPr>
          </a:lstStyle>
          <a:p>
            <a:pPr/>
            <a:r>
              <a:t>Pontos básicos para os sites</a:t>
            </a:r>
          </a:p>
        </p:txBody>
      </p:sp>
      <p:sp>
        <p:nvSpPr>
          <p:cNvPr id="362" name="Ter Webmaster Tools instalada…"/>
          <p:cNvSpPr txBox="1"/>
          <p:nvPr>
            <p:ph type="body" idx="1"/>
          </p:nvPr>
        </p:nvSpPr>
        <p:spPr>
          <a:xfrm>
            <a:off x="1219200" y="2159000"/>
            <a:ext cx="11099800" cy="6286500"/>
          </a:xfrm>
          <a:prstGeom prst="rect">
            <a:avLst/>
          </a:prstGeom>
        </p:spPr>
        <p:txBody>
          <a:bodyPr/>
          <a:lstStyle/>
          <a:p>
            <a:pPr/>
            <a:r>
              <a:t>Ter Webmaster Tools instalada</a:t>
            </a:r>
          </a:p>
          <a:p>
            <a:pPr/>
            <a:r>
              <a:t>Usar Google Analytics</a:t>
            </a:r>
          </a:p>
          <a:p>
            <a:pPr/>
            <a:r>
              <a:t>Home com links internos importantes (portalizar)</a:t>
            </a:r>
          </a:p>
          <a:p>
            <a:pPr/>
            <a:r>
              <a:t>Usar bem a linkagem interna</a:t>
            </a:r>
          </a:p>
          <a:p>
            <a:pPr/>
            <a:r>
              <a:t>Todo site deveria ter um blog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enha métricas e anális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z="7200"/>
            </a:lvl1pPr>
          </a:lstStyle>
          <a:p>
            <a:pPr/>
            <a:r>
              <a:t>Tenha métricas e análises</a:t>
            </a:r>
          </a:p>
        </p:txBody>
      </p:sp>
      <p:sp>
        <p:nvSpPr>
          <p:cNvPr id="365" name="O Google Analytics, Google Search Console e outras soluções privadas de softwares de análise web podem ajudá-lo a ter uma noção do seu sucesso.…"/>
          <p:cNvSpPr txBox="1"/>
          <p:nvPr>
            <p:ph type="body" sz="half" idx="1"/>
          </p:nvPr>
        </p:nvSpPr>
        <p:spPr>
          <a:xfrm>
            <a:off x="952499" y="2590800"/>
            <a:ext cx="4834783" cy="6286500"/>
          </a:xfrm>
          <a:prstGeom prst="rect">
            <a:avLst/>
          </a:prstGeom>
        </p:spPr>
        <p:txBody>
          <a:bodyPr/>
          <a:lstStyle/>
          <a:p>
            <a:pPr/>
            <a:r>
              <a:t>O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Google Analytics</a:t>
            </a:r>
            <a:r>
              <a:t>,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Google Search Console</a:t>
            </a:r>
            <a:r>
              <a:t> e outras soluções privadas de softwares de análise web podem ajudá-lo a ter uma noção do seu sucesso.</a:t>
            </a:r>
          </a:p>
          <a:p>
            <a:pPr/>
            <a:r>
              <a:t>Você precisa ter essas análises web funcionando, mesmo antes de você enviar o primeiro visitante ao seu site ou landing page.</a:t>
            </a:r>
          </a:p>
        </p:txBody>
      </p:sp>
      <p:pic>
        <p:nvPicPr>
          <p:cNvPr id="366" name="digital-marketing-1433427_640.jpg" descr="digital-marketing-1433427_640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11900" y="3441700"/>
            <a:ext cx="5817673" cy="38723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Não perca os clientes mobi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Não perca os clientes mobile</a:t>
            </a:r>
          </a:p>
        </p:txBody>
      </p:sp>
      <p:sp>
        <p:nvSpPr>
          <p:cNvPr id="369" name="Mais ou menos 50% dos acessos acontecem pelo smartphon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Mais ou menos 50% dos acessos acontecem pelo smartphone</a:t>
            </a:r>
          </a:p>
        </p:txBody>
      </p:sp>
      <p:pic>
        <p:nvPicPr>
          <p:cNvPr id="370" name="woman-procurando-seu-site.jpg" descr="woman-procurando-seu-sit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59600" y="2235200"/>
            <a:ext cx="4851400" cy="5283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Coisas a fazer ao publicar"/>
          <p:cNvSpPr txBox="1"/>
          <p:nvPr>
            <p:ph type="title"/>
          </p:nvPr>
        </p:nvSpPr>
        <p:spPr>
          <a:xfrm>
            <a:off x="952500" y="-279400"/>
            <a:ext cx="5334000" cy="3987800"/>
          </a:xfrm>
          <a:prstGeom prst="rect">
            <a:avLst/>
          </a:prstGeom>
        </p:spPr>
        <p:txBody>
          <a:bodyPr/>
          <a:lstStyle/>
          <a:p>
            <a:pPr/>
            <a:r>
              <a:t>Coisas a fazer ao publicar</a:t>
            </a:r>
          </a:p>
        </p:txBody>
      </p:sp>
      <p:sp>
        <p:nvSpPr>
          <p:cNvPr id="373" name="O que não podemos deixar de fazer ao publicar no site ou no blog"/>
          <p:cNvSpPr txBox="1"/>
          <p:nvPr>
            <p:ph type="body" sz="quarter" idx="1"/>
          </p:nvPr>
        </p:nvSpPr>
        <p:spPr>
          <a:xfrm>
            <a:off x="952500" y="3898900"/>
            <a:ext cx="5334000" cy="4114800"/>
          </a:xfrm>
          <a:prstGeom prst="rect">
            <a:avLst/>
          </a:prstGeom>
        </p:spPr>
        <p:txBody>
          <a:bodyPr/>
          <a:lstStyle/>
          <a:p>
            <a:pPr/>
            <a:r>
              <a:t>O que não podemos deixar de fazer ao publicar no site ou no blog</a:t>
            </a:r>
          </a:p>
        </p:txBody>
      </p:sp>
      <p:pic>
        <p:nvPicPr>
          <p:cNvPr id="374" name="yost-detalhe-menor.jpg" descr="yost-detalhe-meno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88200" y="1244600"/>
            <a:ext cx="4394200" cy="6680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ugins que ajuda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Plugins que ajudam</a:t>
            </a:r>
          </a:p>
        </p:txBody>
      </p:sp>
      <p:sp>
        <p:nvSpPr>
          <p:cNvPr id="377" name="Usuários do WordPress podem ajustar meta descrições instalando o Pacote All-In-One-SEO ou os plugins da Yoast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Usuários do WordPress podem ajustar meta descrições instalando o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Pacote All-In-One-SEO</a:t>
            </a:r>
            <a:r>
              <a:t> ou os 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plugins da Yoast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Ferramentas ajuda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Ferramentas ajudam</a:t>
            </a:r>
          </a:p>
        </p:txBody>
      </p:sp>
      <p:sp>
        <p:nvSpPr>
          <p:cNvPr id="380" name="Escolher a palavra-chave, que deve estar no título e no resumo que vai ser exibido no buscador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37462">
              <a:defRPr sz="3400"/>
            </a:lvl1pPr>
          </a:lstStyle>
          <a:p>
            <a:pPr/>
            <a:r>
              <a:t>Escolher a palavra-chave, que deve estar no título e no resumo que vai ser exibido no buscador</a:t>
            </a:r>
          </a:p>
        </p:txBody>
      </p:sp>
      <p:pic>
        <p:nvPicPr>
          <p:cNvPr id="381" name="yost-detalhe-recolhido.jpg" descr="yost-detalhe-recolhid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6850" y="190500"/>
            <a:ext cx="9436100" cy="6680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yost-detalhe-recolhido.jpg" descr="yost-detalhe-recolhid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9950" y="609600"/>
            <a:ext cx="11423447" cy="80871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yost-detalhe.jpg" descr="yost-detalh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35973" y="787400"/>
            <a:ext cx="10132855" cy="84994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Agend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217" name="Perceber que a nossa produção de conteúdo deve ser focada para um público específico e bem definido"/>
          <p:cNvSpPr txBox="1"/>
          <p:nvPr>
            <p:ph type="body" idx="1"/>
          </p:nvPr>
        </p:nvSpPr>
        <p:spPr>
          <a:xfrm>
            <a:off x="1965621" y="1733550"/>
            <a:ext cx="9073558" cy="6286500"/>
          </a:xfrm>
          <a:prstGeom prst="rect">
            <a:avLst/>
          </a:prstGeom>
        </p:spPr>
        <p:txBody>
          <a:bodyPr/>
          <a:lstStyle/>
          <a:p>
            <a:pPr/>
            <a:r>
              <a:t>Perceber que a nossa produção de conteúdo deve ser focada para um público específico e bem definido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Image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Imagens</a:t>
            </a:r>
          </a:p>
        </p:txBody>
      </p:sp>
      <p:sp>
        <p:nvSpPr>
          <p:cNvPr id="388" name="Use as palavras-chave nas imagens também:…"/>
          <p:cNvSpPr txBox="1"/>
          <p:nvPr>
            <p:ph type="body" idx="1"/>
          </p:nvPr>
        </p:nvSpPr>
        <p:spPr>
          <a:xfrm>
            <a:off x="952500" y="2171700"/>
            <a:ext cx="11099800" cy="6286500"/>
          </a:xfrm>
          <a:prstGeom prst="rect">
            <a:avLst/>
          </a:prstGeom>
        </p:spPr>
        <p:txBody>
          <a:bodyPr/>
          <a:lstStyle/>
          <a:p>
            <a:pPr marL="0" indent="0" defTabSz="519937">
              <a:spcBef>
                <a:spcPts val="3700"/>
              </a:spcBef>
              <a:buSzTx/>
              <a:buNone/>
              <a:defRPr sz="2800"/>
            </a:pPr>
            <a:r>
              <a:t>Use as palavras-chave nas imagens também:</a:t>
            </a:r>
          </a:p>
          <a:p>
            <a:pPr lvl="1" marL="791209" indent="-395604" defTabSz="519937">
              <a:spcBef>
                <a:spcPts val="3700"/>
              </a:spcBef>
              <a:defRPr sz="2800"/>
            </a:pPr>
            <a:r>
              <a:t>Em vez de </a:t>
            </a:r>
            <a:r>
              <a:rPr i="1"/>
              <a:t>imagem003.png</a:t>
            </a:r>
            <a:r>
              <a:t>, salve como </a:t>
            </a:r>
            <a:r>
              <a:rPr i="1"/>
              <a:t>gravacao-jazz-samba.jpg</a:t>
            </a:r>
            <a:endParaRPr i="1"/>
          </a:p>
          <a:p>
            <a:pPr marL="0" indent="0" defTabSz="519937">
              <a:spcBef>
                <a:spcPts val="3700"/>
              </a:spcBef>
              <a:buSzTx/>
              <a:buNone/>
              <a:defRPr sz="2800"/>
            </a:pPr>
            <a:r>
              <a:t>Atenção para o alt:</a:t>
            </a:r>
            <a:endParaRPr i="1"/>
          </a:p>
          <a:p>
            <a:pPr lvl="1" marL="791209" indent="-395604" defTabSz="519937">
              <a:spcBef>
                <a:spcPts val="3700"/>
              </a:spcBef>
              <a:defRPr sz="2800"/>
            </a:pPr>
            <a:r>
              <a:t>&lt;a href="http://www.outrolado.com.br/wp-content/uploads/2018/07/</a:t>
            </a:r>
            <a:r>
              <a:rPr b="1"/>
              <a:t>image003-1.png</a:t>
            </a:r>
            <a:r>
              <a:t>"&gt;&lt;img class="aligncenter wp-image-1370" src="http://www.outrolado.com.br/wp-content/uploads/2018/07/image003-1.png" alt="</a:t>
            </a:r>
            <a:r>
              <a:rPr b="1"/>
              <a:t>A gravação Jazz Samba é considerada a primeira exposição da Bossa Nova ao público americano</a:t>
            </a:r>
            <a:r>
              <a:t>" width="600" height="600" /&gt;&lt;/a&gt;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Fotos dos outros"/>
          <p:cNvSpPr txBox="1"/>
          <p:nvPr>
            <p:ph type="title"/>
          </p:nvPr>
        </p:nvSpPr>
        <p:spPr>
          <a:xfrm>
            <a:off x="596900" y="584200"/>
            <a:ext cx="11099800" cy="2159000"/>
          </a:xfrm>
          <a:prstGeom prst="rect">
            <a:avLst/>
          </a:prstGeom>
        </p:spPr>
        <p:txBody>
          <a:bodyPr/>
          <a:lstStyle/>
          <a:p>
            <a:pPr/>
            <a:r>
              <a:t>Fotos dos outros</a:t>
            </a:r>
          </a:p>
        </p:txBody>
      </p:sp>
      <p:sp>
        <p:nvSpPr>
          <p:cNvPr id="391" name="Muito cuidado, evite multas. Nem tudo pode ser reproduzido livremente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36041" indent="-336041" defTabSz="572516">
              <a:spcBef>
                <a:spcPts val="3100"/>
              </a:spcBef>
              <a:defRPr sz="2700"/>
            </a:pPr>
            <a:r>
              <a:t>Muito cuidado, evite multas. Nem tudo pode ser reproduzido livremente</a:t>
            </a:r>
          </a:p>
          <a:p>
            <a:pPr marL="336041" indent="-336041" defTabSz="572516">
              <a:spcBef>
                <a:spcPts val="3100"/>
              </a:spcBef>
              <a:defRPr sz="2700"/>
            </a:pPr>
            <a:r>
              <a:t>Use sites de imagem gratuitas</a:t>
            </a:r>
          </a:p>
          <a:p>
            <a:pPr marL="336041" indent="-336041" defTabSz="572516">
              <a:spcBef>
                <a:spcPts val="3100"/>
              </a:spcBef>
              <a:defRPr sz="2700"/>
            </a:pPr>
            <a:r>
              <a:t>Busque pelas palavras-chave que usará no conteúdo </a:t>
            </a:r>
          </a:p>
          <a:p>
            <a:pPr marL="336041" indent="-336041" defTabSz="572516">
              <a:spcBef>
                <a:spcPts val="3100"/>
              </a:spcBef>
              <a:defRPr sz="2700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http://pixabay.com/</a:t>
            </a:r>
          </a:p>
          <a:p>
            <a:pPr marL="336041" indent="-336041" defTabSz="572516">
              <a:spcBef>
                <a:spcPts val="3100"/>
              </a:spcBef>
              <a:defRPr sz="2700"/>
            </a:pPr>
            <a:r>
              <a:t>Site gratuito com boas opções de imagem</a:t>
            </a:r>
          </a:p>
          <a:p>
            <a:pPr marL="336041" indent="-336041" defTabSz="572516">
              <a:spcBef>
                <a:spcPts val="3100"/>
              </a:spcBef>
              <a:defRPr sz="2700"/>
            </a:pPr>
            <a:r>
              <a:t>É preciso saber escolher</a:t>
            </a:r>
          </a:p>
        </p:txBody>
      </p:sp>
      <p:pic>
        <p:nvPicPr>
          <p:cNvPr id="392" name="cranium-1296403_640.png" descr="cranium-1296403_64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68526" y="2638636"/>
            <a:ext cx="4498024" cy="61908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ites de imagens f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Sites de imagens free</a:t>
            </a:r>
          </a:p>
        </p:txBody>
      </p:sp>
      <p:sp>
        <p:nvSpPr>
          <p:cNvPr id="395" name="http://pt.freeimages.com/…"/>
          <p:cNvSpPr txBox="1"/>
          <p:nvPr>
            <p:ph type="body" sz="half" idx="1"/>
          </p:nvPr>
        </p:nvSpPr>
        <p:spPr>
          <a:xfrm>
            <a:off x="914400" y="2519908"/>
            <a:ext cx="5334000" cy="6440984"/>
          </a:xfrm>
          <a:prstGeom prst="rect">
            <a:avLst/>
          </a:prstGeom>
        </p:spPr>
        <p:txBody>
          <a:bodyPr/>
          <a:lstStyle/>
          <a:p>
            <a:pPr marL="222883" indent="-222883" defTabSz="379729">
              <a:spcBef>
                <a:spcPts val="2000"/>
              </a:spcBef>
              <a:defRPr sz="1800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http://pt.freeimages.com/</a:t>
            </a:r>
          </a:p>
          <a:p>
            <a:pPr marL="222883" indent="-222883" defTabSz="379729">
              <a:spcBef>
                <a:spcPts val="2000"/>
              </a:spcBef>
              <a:defRPr sz="1800" u="sng">
                <a:solidFill>
                  <a:srgbClr val="941100"/>
                </a:solidFill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https://pixabay.com/</a:t>
            </a:r>
          </a:p>
          <a:p>
            <a:pPr marL="222883" indent="-222883" defTabSz="379729">
              <a:spcBef>
                <a:spcPts val="2000"/>
              </a:spcBef>
              <a:defRPr sz="1800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https://unsplash.com/</a:t>
            </a:r>
          </a:p>
          <a:p>
            <a:pPr marL="222883" indent="-222883" defTabSz="379729">
              <a:spcBef>
                <a:spcPts val="2000"/>
              </a:spcBef>
              <a:defRPr sz="1800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https://morguefile.com/</a:t>
            </a:r>
            <a:r>
              <a:rPr u="none"/>
              <a:t>  </a:t>
            </a:r>
          </a:p>
          <a:p>
            <a:pPr marL="222883" indent="-222883" defTabSz="379729">
              <a:spcBef>
                <a:spcPts val="2000"/>
              </a:spcBef>
              <a:defRPr sz="1800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http://www.rgbstock.com/</a:t>
            </a:r>
            <a:r>
              <a:rPr u="none"/>
              <a:t>  </a:t>
            </a:r>
          </a:p>
          <a:p>
            <a:pPr marL="222883" indent="-222883" defTabSz="379729">
              <a:spcBef>
                <a:spcPts val="2000"/>
              </a:spcBef>
              <a:defRPr sz="1800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7" invalidUrl="" action="" tgtFrame="" tooltip="" history="1" highlightClick="0" endSnd="0"/>
              </a:rPr>
              <a:t>http://www.stockvault.net/</a:t>
            </a:r>
            <a:r>
              <a:rPr u="none"/>
              <a:t>  </a:t>
            </a:r>
          </a:p>
          <a:p>
            <a:pPr marL="222883" indent="-222883" defTabSz="379729">
              <a:spcBef>
                <a:spcPts val="2000"/>
              </a:spcBef>
              <a:defRPr sz="1800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8" invalidUrl="" action="" tgtFrame="" tooltip="" history="1" highlightClick="0" endSnd="0"/>
              </a:rPr>
              <a:t>https://www.pexels.com/</a:t>
            </a:r>
            <a:r>
              <a:rPr u="none"/>
              <a:t>  </a:t>
            </a:r>
          </a:p>
          <a:p>
            <a:pPr marL="222883" indent="-222883" defTabSz="379729">
              <a:spcBef>
                <a:spcPts val="2000"/>
              </a:spcBef>
              <a:defRPr sz="1800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9" invalidUrl="" action="" tgtFrame="" tooltip="" history="1" highlightClick="0" endSnd="0"/>
              </a:rPr>
              <a:t>http://www.everystockphoto.com/</a:t>
            </a:r>
          </a:p>
          <a:p>
            <a:pPr marL="222883" indent="-222883" defTabSz="379729">
              <a:spcBef>
                <a:spcPts val="2000"/>
              </a:spcBef>
              <a:defRPr sz="1800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0" invalidUrl="" action="" tgtFrame="" tooltip="" history="1" highlightClick="0" endSnd="0"/>
              </a:rPr>
              <a:t>http://www.freephotosbank.com/</a:t>
            </a:r>
          </a:p>
          <a:p>
            <a:pPr marL="222883" indent="-222883" defTabSz="379729">
              <a:spcBef>
                <a:spcPts val="2000"/>
              </a:spcBef>
              <a:defRPr sz="1800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1" invalidUrl="" action="" tgtFrame="" tooltip="" history="1" highlightClick="0" endSnd="0"/>
              </a:rPr>
              <a:t>https://www.dreamstime.com/</a:t>
            </a:r>
          </a:p>
          <a:p>
            <a:pPr marL="222883" indent="-222883" defTabSz="379729">
              <a:spcBef>
                <a:spcPts val="2000"/>
              </a:spcBef>
              <a:defRPr sz="1800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2" invalidUrl="" action="" tgtFrame="" tooltip="" history="1" highlightClick="0" endSnd="0"/>
              </a:rPr>
              <a:t>http://www.freedigitalphotos.net/</a:t>
            </a:r>
          </a:p>
          <a:p>
            <a:pPr marL="222883" indent="-222883" defTabSz="379729">
              <a:spcBef>
                <a:spcPts val="2000"/>
              </a:spcBef>
              <a:defRPr sz="1800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3" invalidUrl="" action="" tgtFrame="" tooltip="" history="1" highlightClick="0" endSnd="0"/>
              </a:rPr>
              <a:t>https://freerangestock.com/</a:t>
            </a:r>
          </a:p>
        </p:txBody>
      </p:sp>
      <p:pic>
        <p:nvPicPr>
          <p:cNvPr id="396" name="moca-com-sacola.jpg" descr="moca-com-sacola.jp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6229350" y="3035300"/>
            <a:ext cx="5676900" cy="5410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Webwri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Webwriting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Bruno Rodrigues…"/>
          <p:cNvSpPr txBox="1"/>
          <p:nvPr>
            <p:ph type="body" idx="1"/>
          </p:nvPr>
        </p:nvSpPr>
        <p:spPr>
          <a:xfrm>
            <a:off x="1219200" y="2557511"/>
            <a:ext cx="11099800" cy="5900690"/>
          </a:xfrm>
          <a:prstGeom prst="rect">
            <a:avLst/>
          </a:prstGeom>
        </p:spPr>
        <p:txBody>
          <a:bodyPr/>
          <a:lstStyle/>
          <a:p>
            <a:pPr/>
            <a:r>
              <a:t>Bruno Rodrigues</a:t>
            </a:r>
          </a:p>
          <a:p>
            <a:pPr/>
            <a:r>
              <a:t>Use parágrafos curtos</a:t>
            </a:r>
          </a:p>
          <a:p>
            <a:pPr/>
            <a:r>
              <a:t>Blocos de texto grandes desviam o leitor</a:t>
            </a:r>
          </a:p>
          <a:p>
            <a:pPr/>
            <a:r>
              <a:t>Parágrafos curtos e concisos e listas estilo bullets funcionam melhor na web</a:t>
            </a:r>
          </a:p>
        </p:txBody>
      </p:sp>
      <p:sp>
        <p:nvSpPr>
          <p:cNvPr id="401" name="Facilite a leitura"/>
          <p:cNvSpPr txBox="1"/>
          <p:nvPr/>
        </p:nvSpPr>
        <p:spPr>
          <a:xfrm>
            <a:off x="2817821" y="1203378"/>
            <a:ext cx="7369158" cy="895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52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Facilite a leitura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Bom para o leitor e o robô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9937">
              <a:defRPr sz="7100"/>
            </a:lvl1pPr>
          </a:lstStyle>
          <a:p>
            <a:pPr/>
            <a:r>
              <a:t>Bom para o leitor e o robô</a:t>
            </a:r>
          </a:p>
        </p:txBody>
      </p:sp>
      <p:sp>
        <p:nvSpPr>
          <p:cNvPr id="404" name="Títulos descritivos e com a palavra chav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Títulos descritivos e com a palavra chave</a:t>
            </a:r>
          </a:p>
          <a:p>
            <a:pPr/>
            <a:r>
              <a:t>Resumo ou primeiro parágrafo descritivo e persuasivo</a:t>
            </a:r>
          </a:p>
          <a:p>
            <a:pPr/>
            <a:r>
              <a:t>Frases na ordem direta</a:t>
            </a:r>
          </a:p>
          <a:p>
            <a:pPr/>
            <a:r>
              <a:t>Parágrafos curtos, separados por uma linha</a:t>
            </a:r>
          </a:p>
          <a:p>
            <a:pPr/>
            <a:r>
              <a:t>Entretítulos descritivos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Colei na pare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Colei na parede</a:t>
            </a:r>
          </a:p>
        </p:txBody>
      </p:sp>
      <p:pic>
        <p:nvPicPr>
          <p:cNvPr id="407" name="palavra-chave-quadro.jpg" descr="palavra-chave-quadr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4915" y="2451100"/>
            <a:ext cx="8234085" cy="61755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Não custa repeti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Não custa repetir</a:t>
            </a:r>
          </a:p>
        </p:txBody>
      </p:sp>
      <p:sp>
        <p:nvSpPr>
          <p:cNvPr id="410" name="O título deve sempre conter as palavras chav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8940" indent="-408940" defTabSz="537462">
              <a:spcBef>
                <a:spcPts val="3800"/>
              </a:spcBef>
              <a:defRPr sz="2900"/>
            </a:pPr>
            <a:r>
              <a:t>O </a:t>
            </a:r>
            <a:r>
              <a:rPr b="1" sz="3400">
                <a:latin typeface="Arial"/>
                <a:ea typeface="Arial"/>
                <a:cs typeface="Arial"/>
                <a:sym typeface="Arial"/>
              </a:rPr>
              <a:t>título</a:t>
            </a:r>
            <a:r>
              <a:t> deve sempre conter as palavras chave</a:t>
            </a:r>
          </a:p>
          <a:p>
            <a:pPr marL="408940" indent="-408940" defTabSz="537462">
              <a:spcBef>
                <a:spcPts val="3800"/>
              </a:spcBef>
              <a:defRPr sz="2900"/>
            </a:pPr>
            <a:r>
              <a:t>Deve ser compreendido fora do contexto</a:t>
            </a:r>
          </a:p>
          <a:p>
            <a:pPr marL="408940" indent="-408940" defTabSz="537462">
              <a:spcBef>
                <a:spcPts val="3800"/>
              </a:spcBef>
              <a:defRPr sz="2900"/>
            </a:pPr>
            <a:r>
              <a:t>Deve existir </a:t>
            </a:r>
            <a:r>
              <a:rPr sz="3100"/>
              <a:t>u</a:t>
            </a:r>
            <a:r>
              <a:t>m </a:t>
            </a:r>
            <a:r>
              <a:rPr b="1" sz="3400">
                <a:latin typeface="Arial"/>
                <a:ea typeface="Arial"/>
                <a:cs typeface="Arial"/>
                <a:sym typeface="Arial"/>
              </a:rPr>
              <a:t>resumo</a:t>
            </a:r>
            <a:r>
              <a:t> para completar o título e informar</a:t>
            </a:r>
          </a:p>
          <a:p>
            <a:pPr marL="408940" indent="-408940" defTabSz="537462">
              <a:spcBef>
                <a:spcPts val="3800"/>
              </a:spcBef>
              <a:defRPr sz="2900"/>
            </a:pPr>
            <a:r>
              <a:t>As frases na ordem direta</a:t>
            </a:r>
          </a:p>
          <a:p>
            <a:pPr marL="408940" indent="-408940" defTabSz="537462">
              <a:spcBef>
                <a:spcPts val="3800"/>
              </a:spcBef>
              <a:defRPr sz="2900"/>
            </a:pPr>
            <a:r>
              <a:t>Parágrafos curtos</a:t>
            </a:r>
            <a:r>
              <a:rPr>
                <a:latin typeface="Arial"/>
                <a:ea typeface="Arial"/>
                <a:cs typeface="Arial"/>
                <a:sym typeface="Arial"/>
              </a:rPr>
              <a:t>, separados por uma linha</a:t>
            </a:r>
            <a:endParaRPr sz="3100">
              <a:latin typeface="Arial"/>
              <a:ea typeface="Arial"/>
              <a:cs typeface="Arial"/>
              <a:sym typeface="Arial"/>
            </a:endParaRPr>
          </a:p>
          <a:p>
            <a:pPr marL="408940" indent="-408940" defTabSz="537462">
              <a:spcBef>
                <a:spcPts val="3800"/>
              </a:spcBef>
              <a:defRPr sz="2900"/>
            </a:pPr>
            <a:r>
              <a:t>Entretítulos</a:t>
            </a:r>
            <a:r>
              <a:rPr>
                <a:latin typeface="Arial"/>
                <a:ea typeface="Arial"/>
                <a:cs typeface="Arial"/>
                <a:sym typeface="Arial"/>
              </a:rPr>
              <a:t> com sentido</a:t>
            </a:r>
            <a:endParaRPr sz="3100">
              <a:latin typeface="Arial"/>
              <a:ea typeface="Arial"/>
              <a:cs typeface="Arial"/>
              <a:sym typeface="Arial"/>
            </a:endParaRPr>
          </a:p>
          <a:p>
            <a:pPr marL="408940" indent="-408940" defTabSz="537462">
              <a:spcBef>
                <a:spcPts val="3800"/>
              </a:spcBef>
              <a:defRPr sz="2900"/>
            </a:pPr>
            <a:r>
              <a:t>O leitor escaneia o texto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O segredo está na ediçã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z="7200"/>
            </a:lvl1pPr>
          </a:lstStyle>
          <a:p>
            <a:pPr/>
            <a:r>
              <a:t>O segredo está na edição</a:t>
            </a:r>
          </a:p>
        </p:txBody>
      </p:sp>
      <p:sp>
        <p:nvSpPr>
          <p:cNvPr id="413" name="A capacidade de atrair mais público passa pela percepção de qualidade do conteúdo…"/>
          <p:cNvSpPr txBox="1"/>
          <p:nvPr>
            <p:ph type="body" idx="1"/>
          </p:nvPr>
        </p:nvSpPr>
        <p:spPr>
          <a:xfrm>
            <a:off x="952500" y="2070100"/>
            <a:ext cx="11099800" cy="6286500"/>
          </a:xfrm>
          <a:prstGeom prst="rect">
            <a:avLst/>
          </a:prstGeom>
        </p:spPr>
        <p:txBody>
          <a:bodyPr/>
          <a:lstStyle/>
          <a:p>
            <a:pPr/>
            <a:r>
              <a:t>A capacidade de atrair mais público passa pela percepção de qualidade do conteúdo</a:t>
            </a:r>
          </a:p>
          <a:p>
            <a:pPr/>
            <a:r>
              <a:t>A edição do texto pode salvar ou prejudicar um site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Menos é ma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Menos é mais</a:t>
            </a:r>
          </a:p>
        </p:txBody>
      </p:sp>
      <p:sp>
        <p:nvSpPr>
          <p:cNvPr id="416" name="Use negrito e itálico com economi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Use negrito e itálico com economia </a:t>
            </a:r>
          </a:p>
          <a:p>
            <a:pPr/>
            <a:r>
              <a:t>Use maiúsculas com economia</a:t>
            </a:r>
          </a:p>
          <a:p>
            <a:pPr/>
            <a:r>
              <a:t>Evite ponto de exclamação. Sabemos como viajar é legal! Também gostamos! Só que pontos de exclamação dão a ideia de o site ser pouco sério!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Os assuntos de hoje"/>
          <p:cNvSpPr txBox="1"/>
          <p:nvPr>
            <p:ph type="ctrTitle"/>
          </p:nvPr>
        </p:nvSpPr>
        <p:spPr>
          <a:xfrm>
            <a:off x="1270000" y="685799"/>
            <a:ext cx="10464800" cy="2042917"/>
          </a:xfrm>
          <a:prstGeom prst="rect">
            <a:avLst/>
          </a:prstGeom>
        </p:spPr>
        <p:txBody>
          <a:bodyPr/>
          <a:lstStyle/>
          <a:p>
            <a:pPr/>
            <a:r>
              <a:t>Os assuntos de hoje</a:t>
            </a:r>
          </a:p>
        </p:txBody>
      </p:sp>
      <p:sp>
        <p:nvSpPr>
          <p:cNvPr id="220" name="O seu projeto editorial…"/>
          <p:cNvSpPr txBox="1"/>
          <p:nvPr>
            <p:ph type="subTitle" sz="half" idx="1"/>
          </p:nvPr>
        </p:nvSpPr>
        <p:spPr>
          <a:xfrm>
            <a:off x="1993900" y="3558876"/>
            <a:ext cx="10464800" cy="3426124"/>
          </a:xfrm>
          <a:prstGeom prst="rect">
            <a:avLst/>
          </a:prstGeom>
        </p:spPr>
        <p:txBody>
          <a:bodyPr/>
          <a:lstStyle/>
          <a:p>
            <a:pPr marL="370046" indent="-370046" algn="l" defTabSz="420623">
              <a:lnSpc>
                <a:spcPct val="120000"/>
              </a:lnSpc>
              <a:buSzPct val="145000"/>
              <a:buChar char="•"/>
              <a:defRPr sz="2600"/>
            </a:pPr>
            <a:r>
              <a:t>O seu projeto editorial</a:t>
            </a:r>
          </a:p>
          <a:p>
            <a:pPr marL="370046" indent="-370046" algn="l" defTabSz="420623">
              <a:lnSpc>
                <a:spcPct val="120000"/>
              </a:lnSpc>
              <a:buSzPct val="145000"/>
              <a:buChar char="•"/>
              <a:defRPr sz="2600"/>
            </a:pPr>
            <a:r>
              <a:t>As suas personas</a:t>
            </a:r>
          </a:p>
          <a:p>
            <a:pPr marL="370046" indent="-370046" algn="l" defTabSz="420623">
              <a:lnSpc>
                <a:spcPct val="120000"/>
              </a:lnSpc>
              <a:buSzPct val="145000"/>
              <a:buChar char="•"/>
              <a:defRPr sz="2600"/>
            </a:pPr>
            <a:r>
              <a:t>O que é conversão para você</a:t>
            </a:r>
          </a:p>
          <a:p>
            <a:pPr marL="370046" indent="-370046" algn="l" defTabSz="420623">
              <a:lnSpc>
                <a:spcPct val="120000"/>
              </a:lnSpc>
              <a:buSzPct val="145000"/>
              <a:buChar char="•"/>
              <a:defRPr sz="2600"/>
            </a:pPr>
            <a:r>
              <a:t>O que é SEO</a:t>
            </a:r>
          </a:p>
          <a:p>
            <a:pPr marL="370046" indent="-370046" algn="l" defTabSz="420623">
              <a:lnSpc>
                <a:spcPct val="120000"/>
              </a:lnSpc>
              <a:buSzPct val="145000"/>
              <a:buChar char="•"/>
              <a:defRPr sz="2600"/>
            </a:pPr>
            <a:r>
              <a:t>Cuidados ao publicar no blog</a:t>
            </a:r>
          </a:p>
          <a:p>
            <a:pPr marL="370046" indent="-370046" algn="l" defTabSz="420623">
              <a:lnSpc>
                <a:spcPct val="120000"/>
              </a:lnSpc>
              <a:buSzPct val="145000"/>
              <a:buChar char="•"/>
              <a:defRPr sz="2600"/>
            </a:pPr>
            <a:r>
              <a:t>Webwriting</a:t>
            </a:r>
          </a:p>
          <a:p>
            <a:pPr marL="370046" indent="-370046" algn="l" defTabSz="420623">
              <a:lnSpc>
                <a:spcPct val="120000"/>
              </a:lnSpc>
              <a:buSzPct val="145000"/>
              <a:buChar char="•"/>
              <a:defRPr sz="2600"/>
            </a:pPr>
            <a:r>
              <a:t>Lições aprendidas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Nossa gestão do conteúdo depende do quanto sabemos sobre os interesses de quem desejamos atrair…"/>
          <p:cNvSpPr txBox="1"/>
          <p:nvPr>
            <p:ph type="body" idx="1"/>
          </p:nvPr>
        </p:nvSpPr>
        <p:spPr>
          <a:xfrm>
            <a:off x="952500" y="2448073"/>
            <a:ext cx="11099800" cy="6035528"/>
          </a:xfrm>
          <a:prstGeom prst="rect">
            <a:avLst/>
          </a:prstGeom>
        </p:spPr>
        <p:txBody>
          <a:bodyPr/>
          <a:lstStyle/>
          <a:p>
            <a:pPr marL="465363" indent="-465363" defTabSz="1300480">
              <a:spcBef>
                <a:spcPts val="900"/>
              </a:spcBef>
              <a:buSzPct val="100000"/>
              <a:defRPr sz="38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465363" indent="-465363" defTabSz="1300480">
              <a:spcBef>
                <a:spcPts val="900"/>
              </a:spcBef>
              <a:buSzPct val="100000"/>
              <a:defRPr sz="38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Nossa gestão do conteúdo depende do quanto sabemos sobre os interesses de quem desejamos atrair</a:t>
            </a:r>
          </a:p>
          <a:p>
            <a:pPr marL="0" indent="0" defTabSz="1300480">
              <a:spcBef>
                <a:spcPts val="900"/>
              </a:spcBef>
              <a:buSzTx/>
              <a:buNone/>
              <a:defRPr sz="38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465363" indent="-465363" defTabSz="1300480">
              <a:spcBef>
                <a:spcPts val="900"/>
              </a:spcBef>
              <a:buSzPct val="100000"/>
              <a:defRPr sz="38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Não é simples e há vários perfis </a:t>
            </a:r>
          </a:p>
          <a:p>
            <a:pPr marL="0" indent="0" defTabSz="1300480">
              <a:spcBef>
                <a:spcPts val="900"/>
              </a:spcBef>
              <a:buSzTx/>
              <a:buNone/>
              <a:defRPr sz="38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465363" indent="-465363" defTabSz="1300480">
              <a:spcBef>
                <a:spcPts val="900"/>
              </a:spcBef>
              <a:buSzPct val="100000"/>
              <a:defRPr sz="38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Na maioria das vezes trabalhamos sem estudar métricas e sem fazer pesquisas</a:t>
            </a:r>
          </a:p>
        </p:txBody>
      </p:sp>
      <p:sp>
        <p:nvSpPr>
          <p:cNvPr id="419" name="Intuição e métricas"/>
          <p:cNvSpPr txBox="1"/>
          <p:nvPr/>
        </p:nvSpPr>
        <p:spPr>
          <a:xfrm>
            <a:off x="3425900" y="1317678"/>
            <a:ext cx="6152999" cy="895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2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Intuição e métricas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Lições aprendida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Lições aprendidas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É preciso construir a sua marca"/>
          <p:cNvSpPr txBox="1"/>
          <p:nvPr>
            <p:ph type="title"/>
          </p:nvPr>
        </p:nvSpPr>
        <p:spPr>
          <a:xfrm>
            <a:off x="952500" y="482600"/>
            <a:ext cx="11099800" cy="2159000"/>
          </a:xfrm>
          <a:prstGeom prst="rect">
            <a:avLst/>
          </a:prstGeom>
        </p:spPr>
        <p:txBody>
          <a:bodyPr/>
          <a:lstStyle>
            <a:lvl1pPr defTabSz="484886">
              <a:defRPr sz="6600"/>
            </a:lvl1pPr>
          </a:lstStyle>
          <a:p>
            <a:pPr/>
            <a:r>
              <a:t>É preciso construir a sua marca</a:t>
            </a:r>
          </a:p>
        </p:txBody>
      </p:sp>
      <p:sp>
        <p:nvSpPr>
          <p:cNvPr id="424" name="Vem com o tempo se você gerar valo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Vem com o tempo se você gerar valor</a:t>
            </a:r>
          </a:p>
          <a:p>
            <a:pPr/>
            <a:r>
              <a:t>O buscador valoriza a marca</a:t>
            </a:r>
          </a:p>
          <a:p>
            <a:pPr/>
            <a:r>
              <a:t>Trabalhar sozinho ou em equipe?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3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Vicente Tardin</a:t>
            </a:r>
          </a:p>
        </p:txBody>
      </p:sp>
      <p:sp>
        <p:nvSpPr>
          <p:cNvPr id="223" name="Shape 40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Jornalista e editor</a:t>
            </a:r>
          </a:p>
          <a:p>
            <a:pPr/>
            <a:r>
              <a:t>Criador dos sites IDG Now, Webworld e Webinsider</a:t>
            </a:r>
          </a:p>
          <a:p>
            <a:pPr/>
            <a:r>
              <a:t>Consultor de conteúdo</a:t>
            </a:r>
          </a:p>
          <a:p>
            <a:pPr>
              <a:defRPr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outrolado.com.br</a:t>
            </a:r>
          </a:p>
          <a:p>
            <a:pPr>
              <a:defRPr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vtardin@webinsider.com.br</a:t>
            </a:r>
          </a:p>
          <a:p>
            <a:pPr/>
            <a:r>
              <a:t>(61) 9 9197-8333</a:t>
            </a:r>
          </a:p>
        </p:txBody>
      </p:sp>
      <p:pic>
        <p:nvPicPr>
          <p:cNvPr id="224" name="vicente_tardin_2015.png" descr="vicente_tardin_201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64400" y="2966535"/>
            <a:ext cx="3886200" cy="51816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webinsider_home.jpg" descr="webinsider_ho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4950" y="1092200"/>
            <a:ext cx="9994900" cy="6908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